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9">
  <p:sldMasterIdLst>
    <p:sldMasterId id="2147483677" r:id="rId1"/>
  </p:sldMasterIdLst>
  <p:notesMasterIdLst>
    <p:notesMasterId r:id="rId55"/>
  </p:notesMasterIdLst>
  <p:handoutMasterIdLst>
    <p:handoutMasterId r:id="rId56"/>
  </p:handoutMasterIdLst>
  <p:sldIdLst>
    <p:sldId id="593" r:id="rId2"/>
    <p:sldId id="256" r:id="rId3"/>
    <p:sldId id="599" r:id="rId4"/>
    <p:sldId id="624" r:id="rId5"/>
    <p:sldId id="684" r:id="rId6"/>
    <p:sldId id="626" r:id="rId7"/>
    <p:sldId id="625" r:id="rId8"/>
    <p:sldId id="632" r:id="rId9"/>
    <p:sldId id="634" r:id="rId10"/>
    <p:sldId id="633" r:id="rId11"/>
    <p:sldId id="635" r:id="rId12"/>
    <p:sldId id="636" r:id="rId13"/>
    <p:sldId id="637" r:id="rId14"/>
    <p:sldId id="638" r:id="rId15"/>
    <p:sldId id="641" r:id="rId16"/>
    <p:sldId id="642" r:id="rId17"/>
    <p:sldId id="644" r:id="rId18"/>
    <p:sldId id="683" r:id="rId19"/>
    <p:sldId id="647" r:id="rId20"/>
    <p:sldId id="648" r:id="rId21"/>
    <p:sldId id="649" r:id="rId22"/>
    <p:sldId id="650" r:id="rId23"/>
    <p:sldId id="651" r:id="rId24"/>
    <p:sldId id="652" r:id="rId25"/>
    <p:sldId id="653" r:id="rId26"/>
    <p:sldId id="654" r:id="rId27"/>
    <p:sldId id="655" r:id="rId28"/>
    <p:sldId id="656" r:id="rId29"/>
    <p:sldId id="657" r:id="rId30"/>
    <p:sldId id="658" r:id="rId31"/>
    <p:sldId id="680" r:id="rId32"/>
    <p:sldId id="681" r:id="rId33"/>
    <p:sldId id="597" r:id="rId34"/>
    <p:sldId id="679" r:id="rId35"/>
    <p:sldId id="659" r:id="rId36"/>
    <p:sldId id="678" r:id="rId37"/>
    <p:sldId id="677" r:id="rId38"/>
    <p:sldId id="682" r:id="rId39"/>
    <p:sldId id="676" r:id="rId40"/>
    <p:sldId id="662" r:id="rId41"/>
    <p:sldId id="663" r:id="rId42"/>
    <p:sldId id="664" r:id="rId43"/>
    <p:sldId id="665" r:id="rId44"/>
    <p:sldId id="667" r:id="rId45"/>
    <p:sldId id="668" r:id="rId46"/>
    <p:sldId id="669" r:id="rId47"/>
    <p:sldId id="670" r:id="rId48"/>
    <p:sldId id="671" r:id="rId49"/>
    <p:sldId id="672" r:id="rId50"/>
    <p:sldId id="673" r:id="rId51"/>
    <p:sldId id="627" r:id="rId52"/>
    <p:sldId id="640" r:id="rId53"/>
    <p:sldId id="589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3366CC"/>
    <a:srgbClr val="6666FF"/>
    <a:srgbClr val="009999"/>
    <a:srgbClr val="6699FF"/>
    <a:srgbClr val="99CCFF"/>
    <a:srgbClr val="CCECFF"/>
    <a:srgbClr val="DF8017"/>
    <a:srgbClr val="EA9232"/>
    <a:srgbClr val="EEA7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67" autoAdjust="0"/>
    <p:restoredTop sz="86881" autoAdjust="0"/>
  </p:normalViewPr>
  <p:slideViewPr>
    <p:cSldViewPr snapToGrid="0">
      <p:cViewPr varScale="1">
        <p:scale>
          <a:sx n="69" d="100"/>
          <a:sy n="69" d="100"/>
        </p:scale>
        <p:origin x="8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2AFFB-CA91-4420-AB0B-933C5B17021C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8C9BB-5842-46A2-BBAD-FD60EDF2B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6014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D20E8-F372-4C2E-AFB9-4E5F1C0060B9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2FB99-DA1C-4608-B0F3-32855FE1F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0278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FB99-DA1C-4608-B0F3-32855FE1F1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93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FB99-DA1C-4608-B0F3-32855FE1F1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50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FB99-DA1C-4608-B0F3-32855FE1F1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44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FB99-DA1C-4608-B0F3-32855FE1F1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FB99-DA1C-4608-B0F3-32855FE1F1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26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FB99-DA1C-4608-B0F3-32855FE1F1E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58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FB99-DA1C-4608-B0F3-32855FE1F1E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70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FB99-DA1C-4608-B0F3-32855FE1F1E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37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94844741-E32B-483C-AACC-AAB942198C56}" type="datetime1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40186CE0-4E22-40D5-AB8E-6EEFBCD50F68}"/>
              </a:ext>
            </a:extLst>
          </p:cNvPr>
          <p:cNvSpPr/>
          <p:nvPr userDrawn="1"/>
        </p:nvSpPr>
        <p:spPr bwMode="auto">
          <a:xfrm flipV="1">
            <a:off x="13009" y="1406576"/>
            <a:ext cx="571191" cy="421471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AE867C-A160-40F6-9398-A1372F65911D}"/>
              </a:ext>
            </a:extLst>
          </p:cNvPr>
          <p:cNvSpPr txBox="1"/>
          <p:nvPr userDrawn="1"/>
        </p:nvSpPr>
        <p:spPr>
          <a:xfrm>
            <a:off x="120648" y="1420616"/>
            <a:ext cx="45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F4CD6A3-EE3C-4C1E-881D-6CF903C75FE8}" type="slidenum">
              <a:rPr lang="fa-IR" b="1" baseline="0" smtClean="0">
                <a:solidFill>
                  <a:schemeClr val="bg1"/>
                </a:solidFill>
                <a:cs typeface="B Nazanin" panose="00000400000000000000" pitchFamily="2" charset="-78"/>
              </a:rPr>
              <a:t>‹#›</a:t>
            </a:fld>
            <a:endParaRPr lang="en-US" b="1" baseline="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11" name="Picture 10" descr="Macintosh HD:Users:ghazal:Documents:AMIN-RAAY:Presentation AR:11.png">
            <a:extLst>
              <a:ext uri="{FF2B5EF4-FFF2-40B4-BE49-F238E27FC236}">
                <a16:creationId xmlns:a16="http://schemas.microsoft.com/office/drawing/2014/main" id="{E4E5FF05-E0EC-4863-8BFA-329CF3072F2D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" y="-395287"/>
            <a:ext cx="10808335" cy="76485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104E59-689B-4649-8C5C-CD4BA04499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0813" y="1982788"/>
            <a:ext cx="9372600" cy="5084762"/>
          </a:xfrm>
        </p:spPr>
        <p:txBody>
          <a:bodyPr>
            <a:normAutofit/>
          </a:bodyPr>
          <a:lstStyle>
            <a:lvl1pPr algn="r" rtl="1">
              <a:defRPr sz="2400" baseline="0">
                <a:latin typeface="Helvetica CE 55 Roman" panose="02000503040000020004" pitchFamily="2" charset="0"/>
                <a:cs typeface="IRANSans" panose="02040503050201020203" pitchFamily="18" charset="-78"/>
              </a:defRPr>
            </a:lvl1pPr>
            <a:lvl2pPr algn="r" rtl="1">
              <a:defRPr sz="2000" baseline="0">
                <a:latin typeface="Helvetica CE 55 Roman" panose="02000503040000020004" pitchFamily="2" charset="0"/>
                <a:cs typeface="IRANSans" panose="02040503050201020203" pitchFamily="18" charset="-78"/>
              </a:defRPr>
            </a:lvl2pPr>
            <a:lvl3pPr algn="r" rtl="1">
              <a:defRPr sz="1800" baseline="0">
                <a:latin typeface="Helvetica CE 55 Roman" panose="02000503040000020004" pitchFamily="2" charset="0"/>
                <a:cs typeface="IRANSans" panose="02040503050201020203" pitchFamily="18" charset="-78"/>
              </a:defRPr>
            </a:lvl3pPr>
            <a:lvl4pPr algn="r" rtl="1">
              <a:defRPr sz="1600" baseline="0">
                <a:latin typeface="Helvetica CE 55 Roman" panose="02000503040000020004" pitchFamily="2" charset="0"/>
                <a:cs typeface="IRANSans" panose="02040503050201020203" pitchFamily="18" charset="-78"/>
              </a:defRPr>
            </a:lvl4pPr>
            <a:lvl5pPr algn="r" rtl="1">
              <a:defRPr sz="1600" baseline="0">
                <a:latin typeface="Helvetica CE 55 Roman" panose="02000503040000020004" pitchFamily="2" charset="0"/>
                <a:cs typeface="IRANSans" panose="02040503050201020203" pitchFamily="18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496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/>
          <p:nvPr userDrawn="1"/>
        </p:nvSpPr>
        <p:spPr bwMode="auto">
          <a:xfrm flipV="1">
            <a:off x="13009" y="1406576"/>
            <a:ext cx="571191" cy="421471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</p:sp>
      <p:sp>
        <p:nvSpPr>
          <p:cNvPr id="8" name="TextBox 7"/>
          <p:cNvSpPr txBox="1"/>
          <p:nvPr userDrawn="1"/>
        </p:nvSpPr>
        <p:spPr>
          <a:xfrm>
            <a:off x="91620" y="1420616"/>
            <a:ext cx="45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F4CD6A3-EE3C-4C1E-881D-6CF903C75FE8}" type="slidenum">
              <a:rPr lang="fa-IR" b="1" baseline="0" smtClean="0">
                <a:solidFill>
                  <a:schemeClr val="bg1"/>
                </a:solidFill>
                <a:cs typeface="B Nazanin" panose="00000400000000000000" pitchFamily="2" charset="-78"/>
              </a:rPr>
              <a:pPr/>
              <a:t>‹#›</a:t>
            </a:fld>
            <a:endParaRPr lang="en-US" b="1" baseline="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 descr="Macintosh HD:Users:ghazal:Documents:AMIN-RAAY:Presentation AR:11.png">
            <a:extLst>
              <a:ext uri="{FF2B5EF4-FFF2-40B4-BE49-F238E27FC236}">
                <a16:creationId xmlns:a16="http://schemas.microsoft.com/office/drawing/2014/main" id="{7A99A35A-D1C1-4A3D-A627-73F6BF30D10E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" y="-395287"/>
            <a:ext cx="10808335" cy="764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acintosh HD:Users:ghazal:Documents:AMIN-RAAY:Presentation AR:7.png">
            <a:extLst>
              <a:ext uri="{FF2B5EF4-FFF2-40B4-BE49-F238E27FC236}">
                <a16:creationId xmlns:a16="http://schemas.microsoft.com/office/drawing/2014/main" id="{9C7E43DA-E04E-4A13-A03E-F71C57F4708B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" y="-414655"/>
            <a:ext cx="10862945" cy="768731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878E3DC-DD39-4948-8A18-621B0F4A8D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4300" y="2193925"/>
            <a:ext cx="9385300" cy="673100"/>
          </a:xfrm>
        </p:spPr>
        <p:txBody>
          <a:bodyPr anchor="ctr">
            <a:normAutofit/>
          </a:bodyPr>
          <a:lstStyle>
            <a:lvl1pPr algn="r" rtl="1">
              <a:defRPr sz="2400" baseline="0">
                <a:solidFill>
                  <a:schemeClr val="bg1"/>
                </a:solidFill>
                <a:latin typeface="Helvetica CE 55 Roman" panose="02000503040000020004" pitchFamily="2" charset="0"/>
                <a:cs typeface="IRANSans" panose="02040503050201020203" pitchFamily="18" charset="-78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7D32726-C255-497E-89C4-F88A2D8323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84300" y="2965450"/>
            <a:ext cx="9434513" cy="4170363"/>
          </a:xfrm>
        </p:spPr>
        <p:txBody>
          <a:bodyPr>
            <a:normAutofit/>
          </a:bodyPr>
          <a:lstStyle>
            <a:lvl1pPr algn="r" rtl="1">
              <a:defRPr sz="2400" baseline="0">
                <a:latin typeface="Helvetica CE 55 Roman" panose="02000503040000020004" pitchFamily="2" charset="0"/>
                <a:cs typeface="IRANSans" panose="02040503050201020203" pitchFamily="18" charset="-78"/>
              </a:defRPr>
            </a:lvl1pPr>
            <a:lvl2pPr algn="r" rtl="1">
              <a:defRPr sz="2000" baseline="0">
                <a:latin typeface="Helvetica CE 55 Roman" panose="02000503040000020004" pitchFamily="2" charset="0"/>
                <a:cs typeface="IRANSans" panose="02040503050201020203" pitchFamily="18" charset="-78"/>
              </a:defRPr>
            </a:lvl2pPr>
            <a:lvl3pPr algn="r" rtl="1">
              <a:defRPr sz="1800" baseline="0">
                <a:latin typeface="Helvetica CE 55 Roman" panose="02000503040000020004" pitchFamily="2" charset="0"/>
                <a:cs typeface="IRANSans" panose="02040503050201020203" pitchFamily="18" charset="-78"/>
              </a:defRPr>
            </a:lvl3pPr>
            <a:lvl4pPr algn="r" rtl="1">
              <a:defRPr sz="1600" baseline="0">
                <a:latin typeface="Helvetica CE 55 Roman" panose="02000503040000020004" pitchFamily="2" charset="0"/>
                <a:cs typeface="IRANSans" panose="02040503050201020203" pitchFamily="18" charset="-78"/>
              </a:defRPr>
            </a:lvl4pPr>
            <a:lvl5pPr algn="r" rtl="1">
              <a:defRPr sz="1600" baseline="0">
                <a:latin typeface="Helvetica CE 55 Roman" panose="02000503040000020004" pitchFamily="2" charset="0"/>
                <a:cs typeface="IRANSans" panose="02040503050201020203" pitchFamily="18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553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به نام خد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6AE250-6344-4C5C-9852-1B0DF31B4C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F352BF32-856D-4A60-973A-73464764AB28}" type="datetime1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B1C7BA-F9EC-4A51-94DD-E54DCE42C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Macintosh HD:Users:ghazal:Documents:AMIN-RAAY:Presentation AR:1.png">
            <a:extLst>
              <a:ext uri="{FF2B5EF4-FFF2-40B4-BE49-F238E27FC236}">
                <a16:creationId xmlns:a16="http://schemas.microsoft.com/office/drawing/2014/main" id="{C71837C7-B8DA-48B8-AE59-00926277FC08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" y="-414655"/>
            <a:ext cx="10862945" cy="7687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6254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و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34FBCE-1E0C-4518-B24C-230106C913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A9199F13-7185-42DC-8816-470C3E9497FB}" type="datetime1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7A7104-5F0A-491C-8E69-49382C3F4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Macintosh HD:Users:ghazal:Documents:AMIN-RAAY:Presentation AR:2.png">
            <a:extLst>
              <a:ext uri="{FF2B5EF4-FFF2-40B4-BE49-F238E27FC236}">
                <a16:creationId xmlns:a16="http://schemas.microsoft.com/office/drawing/2014/main" id="{24F52149-193E-434A-945F-183540F0A41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" y="-399097"/>
            <a:ext cx="10819765" cy="7656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8389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پای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43EDF4-9609-43F2-902E-4B3D76051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48C18BF3-26E1-425E-8E1F-0FDAA06C0405}" type="datetime1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29F089-37A4-4F75-889B-6C51131FC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Macintosh HD:Users:ghazal:Documents:AMIN-RAAY:Presentation AR:12.png">
            <a:extLst>
              <a:ext uri="{FF2B5EF4-FFF2-40B4-BE49-F238E27FC236}">
                <a16:creationId xmlns:a16="http://schemas.microsoft.com/office/drawing/2014/main" id="{F82152AE-D188-42B4-9ACE-C595BECED0AD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" y="-414655"/>
            <a:ext cx="10862945" cy="7687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0792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E0AC30-7051-40D6-BB90-30D70763E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A83A4-FAA4-44E5-AA05-5D719819F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368300"/>
            <a:ext cx="10450511" cy="1155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B30F518-179F-4C50-9C6E-8A474A1ADA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06500" y="1676400"/>
            <a:ext cx="10450512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3600"/>
            </a:lvl1pPr>
            <a:lvl2pPr marL="742950" indent="-285750">
              <a:buSzPct val="60000"/>
              <a:buFont typeface="Courier New" panose="02070309020205020404" pitchFamily="49" charset="0"/>
              <a:buChar char="o"/>
              <a:defRPr sz="3200"/>
            </a:lvl2pPr>
            <a:lvl3pPr marL="1143000" indent="-228600">
              <a:buSzPct val="70000"/>
              <a:buFont typeface="Wingdings" panose="05000000000000000000" pitchFamily="2" charset="2"/>
              <a:buChar char="§"/>
              <a:defRPr sz="2800"/>
            </a:lvl3pPr>
            <a:lvl4pPr marL="1600200" indent="-228600">
              <a:buFont typeface="Arial" panose="020B0604020202020204" pitchFamily="34" charset="0"/>
              <a:buChar char="•"/>
              <a:defRPr sz="2400"/>
            </a:lvl4pPr>
            <a:lvl5pPr marL="2057400" indent="-228600"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1E078086-84C0-48ED-A402-1F096820FA4F}"/>
              </a:ext>
            </a:extLst>
          </p:cNvPr>
          <p:cNvSpPr/>
          <p:nvPr userDrawn="1"/>
        </p:nvSpPr>
        <p:spPr bwMode="auto">
          <a:xfrm flipV="1">
            <a:off x="13009" y="1406576"/>
            <a:ext cx="571191" cy="421471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B9CECF-F2A6-476E-B8AE-ACB46087D1B7}"/>
              </a:ext>
            </a:extLst>
          </p:cNvPr>
          <p:cNvSpPr txBox="1"/>
          <p:nvPr userDrawn="1"/>
        </p:nvSpPr>
        <p:spPr>
          <a:xfrm>
            <a:off x="120648" y="1420616"/>
            <a:ext cx="45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F4CD6A3-EE3C-4C1E-881D-6CF903C75FE8}" type="slidenum">
              <a:rPr lang="fa-IR" b="1" baseline="0" smtClean="0">
                <a:solidFill>
                  <a:schemeClr val="bg1"/>
                </a:solidFill>
                <a:cs typeface="B Nazanin" panose="00000400000000000000" pitchFamily="2" charset="-78"/>
              </a:rPr>
              <a:t>‹#›</a:t>
            </a:fld>
            <a:endParaRPr lang="en-US" b="1" baseline="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604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2813" y="6477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6464" y="449361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45580" y="5979676"/>
            <a:ext cx="1146283" cy="370396"/>
          </a:xfrm>
        </p:spPr>
        <p:txBody>
          <a:bodyPr/>
          <a:lstStyle/>
          <a:p>
            <a:fld id="{06B7D9A0-4789-43DA-B102-E2CDF0A1ADBE}" type="datetime1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6464" y="5959547"/>
            <a:ext cx="7619999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34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3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4100" y="215900"/>
            <a:ext cx="10450511" cy="1155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4100" y="1524000"/>
            <a:ext cx="10450512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sldNum="0" hdr="0" ftr="0" dt="0"/>
  <p:txStyles>
    <p:titleStyle>
      <a:lvl1pPr algn="r" defTabSz="457200" rtl="1" eaLnBrk="1" latinLnBrk="0" hangingPunct="1">
        <a:spcBef>
          <a:spcPct val="0"/>
        </a:spcBef>
        <a:buNone/>
        <a:defRPr sz="3600" b="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B Titr" panose="00000700000000000000" pitchFamily="2" charset="-78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 baseline="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B Nazanin" panose="00000400000000000000" pitchFamily="2" charset="-78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 baseline="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B Nazanin" panose="00000400000000000000" pitchFamily="2" charset="-78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 baseline="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B Nazanin" panose="00000400000000000000" pitchFamily="2" charset="-78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 baseline="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B Nazanin" panose="00000400000000000000" pitchFamily="2" charset="-78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 baseline="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B Nazanin" panose="00000400000000000000" pitchFamily="2" charset="-78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intosh HD:Users:ghazal:Documents:AMIN-RAAY:Presentation AR:1.png">
            <a:extLst>
              <a:ext uri="{FF2B5EF4-FFF2-40B4-BE49-F238E27FC236}">
                <a16:creationId xmlns:a16="http://schemas.microsoft.com/office/drawing/2014/main" id="{C93A052D-F071-4A04-AE34-85D56130C27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" y="-414655"/>
            <a:ext cx="10862945" cy="7687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024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42" t="73" r="4733" b="4329"/>
          <a:stretch/>
        </p:blipFill>
        <p:spPr>
          <a:xfrm>
            <a:off x="1259663" y="1470838"/>
            <a:ext cx="9643730" cy="4837815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F1EDF326-0536-4572-941D-E3C40E182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63" y="315138"/>
            <a:ext cx="10450511" cy="11557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Wireshark Display </a:t>
            </a:r>
          </a:p>
        </p:txBody>
      </p:sp>
    </p:spTree>
    <p:extLst>
      <p:ext uri="{BB962C8B-B14F-4D97-AF65-F5344CB8AC3E}">
        <p14:creationId xmlns:p14="http://schemas.microsoft.com/office/powerpoint/2010/main" val="558685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9375"/>
          <a:stretch/>
        </p:blipFill>
        <p:spPr>
          <a:xfrm>
            <a:off x="637197" y="2498651"/>
            <a:ext cx="11153717" cy="3492352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F1EDF326-0536-4572-941D-E3C40E182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7" y="410831"/>
            <a:ext cx="10450511" cy="11557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Bit, Nibble, Byte and …</a:t>
            </a:r>
          </a:p>
        </p:txBody>
      </p:sp>
    </p:spTree>
    <p:extLst>
      <p:ext uri="{BB962C8B-B14F-4D97-AF65-F5344CB8AC3E}">
        <p14:creationId xmlns:p14="http://schemas.microsoft.com/office/powerpoint/2010/main" val="810759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98" t="2208" r="7045" b="2483"/>
          <a:stretch/>
        </p:blipFill>
        <p:spPr>
          <a:xfrm>
            <a:off x="1654329" y="1694122"/>
            <a:ext cx="8416245" cy="4717312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F1EDF326-0536-4572-941D-E3C40E18285B}"/>
              </a:ext>
            </a:extLst>
          </p:cNvPr>
          <p:cNvSpPr txBox="1">
            <a:spLocks/>
          </p:cNvSpPr>
          <p:nvPr/>
        </p:nvSpPr>
        <p:spPr>
          <a:xfrm>
            <a:off x="637197" y="410831"/>
            <a:ext cx="10450511" cy="1155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Hexadecimal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3066747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1258" y="2091734"/>
            <a:ext cx="9696450" cy="4324350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F1EDF326-0536-4572-941D-E3C40E18285B}"/>
              </a:ext>
            </a:extLst>
          </p:cNvPr>
          <p:cNvSpPr txBox="1">
            <a:spLocks/>
          </p:cNvSpPr>
          <p:nvPr/>
        </p:nvSpPr>
        <p:spPr>
          <a:xfrm>
            <a:off x="637197" y="410831"/>
            <a:ext cx="10450511" cy="1155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Hexadecimal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3792714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454"/>
          <a:stretch/>
        </p:blipFill>
        <p:spPr>
          <a:xfrm>
            <a:off x="1350335" y="2317898"/>
            <a:ext cx="9498051" cy="3833037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F1EDF326-0536-4572-941D-E3C40E18285B}"/>
              </a:ext>
            </a:extLst>
          </p:cNvPr>
          <p:cNvSpPr txBox="1">
            <a:spLocks/>
          </p:cNvSpPr>
          <p:nvPr/>
        </p:nvSpPr>
        <p:spPr>
          <a:xfrm>
            <a:off x="637197" y="410831"/>
            <a:ext cx="10450511" cy="1155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From Binary to Hex</a:t>
            </a:r>
          </a:p>
        </p:txBody>
      </p:sp>
    </p:spTree>
    <p:extLst>
      <p:ext uri="{BB962C8B-B14F-4D97-AF65-F5344CB8AC3E}">
        <p14:creationId xmlns:p14="http://schemas.microsoft.com/office/powerpoint/2010/main" val="723962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921" t="14743" r="9877" b="27315"/>
          <a:stretch/>
        </p:blipFill>
        <p:spPr>
          <a:xfrm>
            <a:off x="765545" y="1892595"/>
            <a:ext cx="11085195" cy="4380442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F1EDF326-0536-4572-941D-E3C40E18285B}"/>
              </a:ext>
            </a:extLst>
          </p:cNvPr>
          <p:cNvSpPr txBox="1">
            <a:spLocks/>
          </p:cNvSpPr>
          <p:nvPr/>
        </p:nvSpPr>
        <p:spPr>
          <a:xfrm>
            <a:off x="637197" y="410831"/>
            <a:ext cx="10450511" cy="1155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TCPdump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Hexadecimal Output</a:t>
            </a:r>
          </a:p>
        </p:txBody>
      </p:sp>
    </p:spTree>
    <p:extLst>
      <p:ext uri="{BB962C8B-B14F-4D97-AF65-F5344CB8AC3E}">
        <p14:creationId xmlns:p14="http://schemas.microsoft.com/office/powerpoint/2010/main" val="3291913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501" t="20351" r="10069" b="31536"/>
          <a:stretch/>
        </p:blipFill>
        <p:spPr>
          <a:xfrm>
            <a:off x="838364" y="2445488"/>
            <a:ext cx="10533826" cy="3434316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F1EDF326-0536-4572-941D-E3C40E18285B}"/>
              </a:ext>
            </a:extLst>
          </p:cNvPr>
          <p:cNvSpPr txBox="1">
            <a:spLocks/>
          </p:cNvSpPr>
          <p:nvPr/>
        </p:nvSpPr>
        <p:spPr>
          <a:xfrm>
            <a:off x="637197" y="410831"/>
            <a:ext cx="10450511" cy="1155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TCPdump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Hexadecimal Output</a:t>
            </a:r>
          </a:p>
        </p:txBody>
      </p:sp>
    </p:spTree>
    <p:extLst>
      <p:ext uri="{BB962C8B-B14F-4D97-AF65-F5344CB8AC3E}">
        <p14:creationId xmlns:p14="http://schemas.microsoft.com/office/powerpoint/2010/main" val="1835969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intosh HD:Users:ghazal:Documents:AMIN-RAAY:Presentation AR:6.png">
            <a:extLst>
              <a:ext uri="{FF2B5EF4-FFF2-40B4-BE49-F238E27FC236}">
                <a16:creationId xmlns:a16="http://schemas.microsoft.com/office/drawing/2014/main" id="{D7F16EC3-04C1-4FE0-82CA-BD07EECD3FA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" y="-342900"/>
            <a:ext cx="10678160" cy="75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E6C5950-5FDC-4E1C-8285-D202A0BE2D53}"/>
              </a:ext>
            </a:extLst>
          </p:cNvPr>
          <p:cNvSpPr/>
          <p:nvPr/>
        </p:nvSpPr>
        <p:spPr>
          <a:xfrm>
            <a:off x="2210937" y="2661313"/>
            <a:ext cx="7765576" cy="15421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Wireshark</a:t>
            </a:r>
            <a:endParaRPr lang="fa-IR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117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EDF326-0536-4572-941D-E3C40E182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9" y="740229"/>
            <a:ext cx="10450511" cy="1155700"/>
          </a:xfrm>
        </p:spPr>
        <p:txBody>
          <a:bodyPr>
            <a:normAutofit/>
          </a:bodyPr>
          <a:lstStyle/>
          <a:p>
            <a:pPr algn="ctr"/>
            <a:r>
              <a:rPr lang="fa-IR" dirty="0">
                <a:cs typeface="B Mitra" panose="00000400000000000000"/>
              </a:rPr>
              <a:t>فهرست مطالب بخش</a:t>
            </a:r>
            <a:endParaRPr lang="en-US" dirty="0">
              <a:cs typeface="B Mitra" panose="0000040000000000000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EFF9B8-92C5-4A84-AF31-E7FA838A3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0" y="1676400"/>
            <a:ext cx="9613900" cy="4495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chemeClr val="tx1"/>
              </a:buClr>
            </a:pPr>
            <a:r>
              <a:rPr lang="fa-IR" sz="2800" dirty="0">
                <a:solidFill>
                  <a:schemeClr val="tx1"/>
                </a:solidFill>
                <a:latin typeface="B Mitra"/>
                <a:cs typeface="B Mitra" panose="00000400000000000000"/>
              </a:rPr>
              <a:t>معرفی ابزار</a:t>
            </a:r>
            <a:r>
              <a:rPr lang="fa-IR" sz="20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Wireshark</a:t>
            </a:r>
            <a:endParaRPr lang="en-US" sz="2800" dirty="0">
              <a:solidFill>
                <a:schemeClr val="tx1"/>
              </a:solidFill>
              <a:latin typeface="+mj-lt"/>
              <a:cs typeface="B Mitra" panose="00000400000000000000"/>
            </a:endParaRPr>
          </a:p>
          <a:p>
            <a:pPr>
              <a:lnSpc>
                <a:spcPct val="200000"/>
              </a:lnSpc>
              <a:buClr>
                <a:schemeClr val="tx1"/>
              </a:buClr>
            </a:pPr>
            <a:r>
              <a:rPr lang="fa-IR" sz="2800" dirty="0">
                <a:solidFill>
                  <a:schemeClr val="tx1"/>
                </a:solidFill>
                <a:latin typeface="B Mitra"/>
                <a:cs typeface="B Mitra" panose="00000400000000000000"/>
              </a:rPr>
              <a:t>معرفی انواع اپراتورها در 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Wireshark</a:t>
            </a:r>
          </a:p>
          <a:p>
            <a:pPr>
              <a:lnSpc>
                <a:spcPct val="200000"/>
              </a:lnSpc>
              <a:buClr>
                <a:schemeClr val="tx1"/>
              </a:buClr>
            </a:pPr>
            <a:r>
              <a:rPr lang="fa-IR" sz="2800" dirty="0">
                <a:solidFill>
                  <a:schemeClr val="tx1"/>
                </a:solidFill>
                <a:latin typeface="B Mitra"/>
                <a:cs typeface="B Mitra" panose="00000400000000000000"/>
              </a:rPr>
              <a:t>مشاهده و تحلیل پکت با کمک </a:t>
            </a:r>
            <a:r>
              <a:rPr lang="en-US" sz="2800" dirty="0">
                <a:solidFill>
                  <a:schemeClr val="tx1"/>
                </a:solidFill>
                <a:latin typeface="B Mitra"/>
                <a:cs typeface="B Mitra" panose="0000040000000000000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Wireshark</a:t>
            </a:r>
            <a:r>
              <a:rPr lang="fa-IR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  <a:cs typeface="B Mitra" panose="00000400000000000000"/>
            </a:endParaRPr>
          </a:p>
          <a:p>
            <a:pPr>
              <a:lnSpc>
                <a:spcPct val="200000"/>
              </a:lnSpc>
              <a:buClr>
                <a:schemeClr val="tx1"/>
              </a:buClr>
            </a:pPr>
            <a:r>
              <a:rPr lang="fa-IR" sz="2800" dirty="0">
                <a:solidFill>
                  <a:schemeClr val="tx1"/>
                </a:solidFill>
                <a:latin typeface="B Mitra"/>
                <a:cs typeface="B Mitra" panose="00000400000000000000"/>
              </a:rPr>
              <a:t>انواع فیلترنویسی در 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Wireshark</a:t>
            </a:r>
            <a:endParaRPr lang="fa-IR" sz="2000" dirty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167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213"/>
          <a:stretch/>
        </p:blipFill>
        <p:spPr>
          <a:xfrm>
            <a:off x="683660" y="574157"/>
            <a:ext cx="11004010" cy="572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79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17163" y="835192"/>
            <a:ext cx="10557674" cy="1597666"/>
          </a:xfrm>
          <a:prstGeom prst="rect">
            <a:avLst/>
          </a:prstGeom>
          <a:ln>
            <a:solidFill>
              <a:srgbClr val="009999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fa-IR" sz="4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دوره 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SOC Tier1</a:t>
            </a:r>
            <a:r>
              <a:rPr lang="fa-IR" sz="4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مقدماتی: </a:t>
            </a:r>
            <a:r>
              <a:rPr lang="fa-IR" sz="3200" b="1" dirty="0">
                <a:solidFill>
                  <a:srgbClr val="0033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جلسه اول</a:t>
            </a:r>
            <a:endParaRPr lang="en-US" sz="2800" b="1" dirty="0">
              <a:solidFill>
                <a:srgbClr val="00336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347808" y="6067457"/>
            <a:ext cx="6705600" cy="4857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en-US" sz="2000" b="1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gray">
          <a:xfrm>
            <a:off x="8001000" y="228600"/>
            <a:ext cx="838200" cy="381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9E12CC-D530-497F-988C-BAAB4B1A1EA3}" type="slidenum">
              <a:rPr lang="en-US" smtClean="0">
                <a:noFill/>
              </a:rPr>
              <a:pPr/>
              <a:t>2</a:t>
            </a:fld>
            <a:endParaRPr lang="en-US" dirty="0">
              <a:noFill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42193" y="122196"/>
            <a:ext cx="1507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>
                <a:cs typeface="B Nazanin" panose="00000400000000000000" pitchFamily="2" charset="-78"/>
              </a:rPr>
              <a:t>به نام خدا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D92E93-95D5-4412-BA14-2E315A874B7F}"/>
              </a:ext>
            </a:extLst>
          </p:cNvPr>
          <p:cNvSpPr txBox="1"/>
          <p:nvPr/>
        </p:nvSpPr>
        <p:spPr>
          <a:xfrm>
            <a:off x="3419036" y="3649993"/>
            <a:ext cx="50010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شرکت گسترش فناوری پارس امین رای</a:t>
            </a:r>
          </a:p>
          <a:p>
            <a:pPr algn="ctr" rtl="1"/>
            <a:endParaRPr lang="fa-IR" dirty="0">
              <a:cs typeface="B Mitra" panose="00000400000000000000" pitchFamily="2" charset="-78"/>
            </a:endParaRPr>
          </a:p>
          <a:p>
            <a:pPr algn="ctr" rtl="1"/>
            <a:endParaRPr lang="fa-IR" dirty="0">
              <a:cs typeface="B Mitra" panose="00000400000000000000" pitchFamily="2" charset="-78"/>
            </a:endParaRPr>
          </a:p>
          <a:p>
            <a:pPr algn="ctr" rtl="1"/>
            <a:r>
              <a:rPr lang="fa-IR" dirty="0">
                <a:cs typeface="B Mitra" panose="00000400000000000000" pitchFamily="2" charset="-78"/>
              </a:rPr>
              <a:t>تینا تعویذی</a:t>
            </a:r>
          </a:p>
          <a:p>
            <a:pPr algn="ctr" rtl="1"/>
            <a:r>
              <a:rPr lang="fa-IR" dirty="0">
                <a:cs typeface="B Mitra" panose="00000400000000000000" pitchFamily="2" charset="-78"/>
              </a:rPr>
              <a:t>معصومه باباخانی</a:t>
            </a:r>
            <a:endParaRPr lang="en-US" dirty="0">
              <a:cs typeface="B Mitra" panose="00000400000000000000" pitchFamily="2" charset="-78"/>
            </a:endParaRPr>
          </a:p>
          <a:p>
            <a:pPr algn="ctr" rtl="1"/>
            <a:endParaRPr lang="en-US" dirty="0">
              <a:cs typeface="B Mitra" panose="00000400000000000000" pitchFamily="2" charset="-78"/>
            </a:endParaRPr>
          </a:p>
          <a:p>
            <a:pPr algn="ctr" rtl="1"/>
            <a:endParaRPr lang="en-US" dirty="0">
              <a:cs typeface="B Mitra" panose="00000400000000000000" pitchFamily="2" charset="-78"/>
            </a:endParaRPr>
          </a:p>
          <a:p>
            <a:pPr algn="ctr" rtl="1"/>
            <a:endParaRPr lang="en-US" dirty="0">
              <a:cs typeface="B Mitra" panose="00000400000000000000" pitchFamily="2" charset="-78"/>
            </a:endParaRPr>
          </a:p>
          <a:p>
            <a:pPr algn="ctr" rtl="1"/>
            <a:endParaRPr lang="en-US" dirty="0">
              <a:cs typeface="B Mitra" panose="00000400000000000000" pitchFamily="2" charset="-78"/>
            </a:endParaRPr>
          </a:p>
          <a:p>
            <a:pPr algn="ctr" rtl="1"/>
            <a:r>
              <a:rPr lang="fa-IR" dirty="0">
                <a:cs typeface="B Mitra" panose="00000400000000000000" pitchFamily="2" charset="-78"/>
              </a:rPr>
              <a:t>پاییز 1403</a:t>
            </a:r>
            <a:endParaRPr lang="en-US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354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504"/>
          <a:stretch/>
        </p:blipFill>
        <p:spPr>
          <a:xfrm>
            <a:off x="675285" y="648586"/>
            <a:ext cx="11004654" cy="568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42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869"/>
          <a:stretch/>
        </p:blipFill>
        <p:spPr>
          <a:xfrm>
            <a:off x="650525" y="691116"/>
            <a:ext cx="11041470" cy="562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20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84" t="1971" r="3693" b="2756"/>
          <a:stretch/>
        </p:blipFill>
        <p:spPr>
          <a:xfrm>
            <a:off x="925032" y="467832"/>
            <a:ext cx="10536865" cy="597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51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31" r="2837" b="6031"/>
          <a:stretch/>
        </p:blipFill>
        <p:spPr>
          <a:xfrm>
            <a:off x="754912" y="510363"/>
            <a:ext cx="11054686" cy="591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88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55" t="3863" r="933" b="6031"/>
          <a:stretch/>
        </p:blipFill>
        <p:spPr>
          <a:xfrm>
            <a:off x="762335" y="637954"/>
            <a:ext cx="11009302" cy="567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52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1" t="1972" r="14357" b="4612"/>
          <a:stretch/>
        </p:blipFill>
        <p:spPr>
          <a:xfrm>
            <a:off x="903768" y="389572"/>
            <a:ext cx="10175358" cy="598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40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42" t="4336" r="2541" b="13599"/>
          <a:stretch/>
        </p:blipFill>
        <p:spPr>
          <a:xfrm>
            <a:off x="712381" y="574158"/>
            <a:ext cx="11041128" cy="586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82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20" t="4115" r="3182" b="10288"/>
          <a:stretch/>
        </p:blipFill>
        <p:spPr>
          <a:xfrm>
            <a:off x="723015" y="776177"/>
            <a:ext cx="10855841" cy="567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42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08" t="2679" r="947" b="16772"/>
          <a:stretch/>
        </p:blipFill>
        <p:spPr>
          <a:xfrm>
            <a:off x="744280" y="579713"/>
            <a:ext cx="10813311" cy="560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2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94" t="3421" r="2252" b="1710"/>
          <a:stretch/>
        </p:blipFill>
        <p:spPr>
          <a:xfrm>
            <a:off x="680483" y="648586"/>
            <a:ext cx="11180125" cy="572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29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EDF326-0536-4572-941D-E3C40E182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9" y="740229"/>
            <a:ext cx="10450511" cy="1155700"/>
          </a:xfrm>
        </p:spPr>
        <p:txBody>
          <a:bodyPr>
            <a:normAutofit/>
          </a:bodyPr>
          <a:lstStyle/>
          <a:p>
            <a:r>
              <a:rPr lang="fa-IR" dirty="0">
                <a:cs typeface="B Mitra" panose="00000400000000000000" pitchFamily="2" charset="-78"/>
              </a:rPr>
              <a:t>فهرست مطالب</a:t>
            </a:r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EFF9B8-92C5-4A84-AF31-E7FA838A3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0" y="1676400"/>
            <a:ext cx="9613900" cy="4495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endParaRPr lang="fa-IR" sz="2400" dirty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chemeClr val="tx1"/>
                </a:solidFill>
              </a:rPr>
              <a:t>معرفی لایه‌های </a:t>
            </a:r>
            <a:r>
              <a:rPr lang="en-US" sz="2400" dirty="0">
                <a:solidFill>
                  <a:schemeClr val="tx1"/>
                </a:solidFill>
              </a:rPr>
              <a:t>TCP/IP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chemeClr val="tx1"/>
                </a:solidFill>
              </a:rPr>
              <a:t>معرفی پروتکل </a:t>
            </a:r>
            <a:r>
              <a:rPr lang="en-US" sz="2400" dirty="0">
                <a:solidFill>
                  <a:schemeClr val="tx1"/>
                </a:solidFill>
              </a:rPr>
              <a:t>Ethernet</a:t>
            </a:r>
            <a:endParaRPr lang="fa-IR" sz="2400" dirty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chemeClr val="tx1"/>
                </a:solidFill>
              </a:rPr>
              <a:t>معرفی ابزار </a:t>
            </a:r>
            <a:r>
              <a:rPr lang="en-US" sz="2400" dirty="0">
                <a:solidFill>
                  <a:schemeClr val="tx1"/>
                </a:solidFill>
              </a:rPr>
              <a:t>Wireshark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chemeClr val="tx1"/>
                </a:solidFill>
              </a:rPr>
              <a:t>معرفی ابزار </a:t>
            </a:r>
            <a:r>
              <a:rPr lang="en-US" sz="2400" dirty="0">
                <a:solidFill>
                  <a:schemeClr val="tx1"/>
                </a:solidFill>
              </a:rPr>
              <a:t>Tcpdump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chemeClr val="tx1"/>
                </a:solidFill>
              </a:rPr>
              <a:t>معرفی پروتکل </a:t>
            </a:r>
            <a:r>
              <a:rPr lang="en-US" sz="2400" dirty="0">
                <a:solidFill>
                  <a:schemeClr val="tx1"/>
                </a:solidFill>
              </a:rPr>
              <a:t>ARP</a:t>
            </a:r>
            <a:endParaRPr lang="fa-IR" sz="2400" dirty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chemeClr val="tx1"/>
                </a:solidFill>
              </a:rPr>
              <a:t>معرفی حمله </a:t>
            </a:r>
            <a:r>
              <a:rPr lang="en-US" sz="2400" dirty="0">
                <a:solidFill>
                  <a:schemeClr val="tx1"/>
                </a:solidFill>
              </a:rPr>
              <a:t>ARP Poisoning</a:t>
            </a:r>
          </a:p>
        </p:txBody>
      </p:sp>
    </p:spTree>
    <p:extLst>
      <p:ext uri="{BB962C8B-B14F-4D97-AF65-F5344CB8AC3E}">
        <p14:creationId xmlns:p14="http://schemas.microsoft.com/office/powerpoint/2010/main" val="242653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56" t="4278" r="3204" b="1538"/>
          <a:stretch/>
        </p:blipFill>
        <p:spPr>
          <a:xfrm>
            <a:off x="680484" y="648586"/>
            <a:ext cx="10980631" cy="563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036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F1EDF326-0536-4572-941D-E3C40E18285B}"/>
              </a:ext>
            </a:extLst>
          </p:cNvPr>
          <p:cNvSpPr txBox="1">
            <a:spLocks/>
          </p:cNvSpPr>
          <p:nvPr/>
        </p:nvSpPr>
        <p:spPr>
          <a:xfrm>
            <a:off x="637197" y="410831"/>
            <a:ext cx="10450511" cy="1155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Wireshark Display Filter comparison operators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356076"/>
              </p:ext>
            </p:extLst>
          </p:nvPr>
        </p:nvGraphicFramePr>
        <p:xfrm>
          <a:off x="1679944" y="1328923"/>
          <a:ext cx="8803758" cy="514958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934586">
                  <a:extLst>
                    <a:ext uri="{9D8B030D-6E8A-4147-A177-3AD203B41FA5}">
                      <a16:colId xmlns:a16="http://schemas.microsoft.com/office/drawing/2014/main" val="380912331"/>
                    </a:ext>
                  </a:extLst>
                </a:gridCol>
                <a:gridCol w="1860697">
                  <a:extLst>
                    <a:ext uri="{9D8B030D-6E8A-4147-A177-3AD203B41FA5}">
                      <a16:colId xmlns:a16="http://schemas.microsoft.com/office/drawing/2014/main" val="2465457587"/>
                    </a:ext>
                  </a:extLst>
                </a:gridCol>
                <a:gridCol w="4008475">
                  <a:extLst>
                    <a:ext uri="{9D8B030D-6E8A-4147-A177-3AD203B41FA5}">
                      <a16:colId xmlns:a16="http://schemas.microsoft.com/office/drawing/2014/main" val="2232082951"/>
                    </a:ext>
                  </a:extLst>
                </a:gridCol>
              </a:tblGrid>
              <a:tr h="670402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effectLst/>
                        </a:rPr>
                        <a:t>English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Operation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effectLst/>
                        </a:rPr>
                        <a:t>Example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3023895"/>
                  </a:ext>
                </a:extLst>
              </a:tr>
              <a:tr h="639883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Equal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effectLst/>
                        </a:rPr>
                        <a:t>==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effectLst/>
                        </a:rPr>
                        <a:t>ip.src</a:t>
                      </a:r>
                      <a:r>
                        <a:rPr lang="en-US" sz="1800" kern="1200" dirty="0">
                          <a:effectLst/>
                        </a:rPr>
                        <a:t> == 10.0.0.5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1062216"/>
                  </a:ext>
                </a:extLst>
              </a:tr>
              <a:tr h="639883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Not equal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effectLst/>
                        </a:rPr>
                        <a:t>!=</a:t>
                      </a:r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effectLst/>
                        </a:rPr>
                        <a:t>ip.src</a:t>
                      </a:r>
                      <a:r>
                        <a:rPr lang="en-US" sz="1800" kern="1200" dirty="0">
                          <a:effectLst/>
                        </a:rPr>
                        <a:t> != 10.0.0.5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6186395"/>
                  </a:ext>
                </a:extLst>
              </a:tr>
              <a:tr h="639883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Greater than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effectLst/>
                        </a:rPr>
                        <a:t>&gt;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>
                          <a:effectLst/>
                        </a:rPr>
                        <a:t>frame.len</a:t>
                      </a:r>
                      <a:r>
                        <a:rPr lang="en-US" dirty="0">
                          <a:effectLst/>
                        </a:rPr>
                        <a:t> &gt; 10</a:t>
                      </a:r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6331671"/>
                  </a:ext>
                </a:extLst>
              </a:tr>
              <a:tr h="639883">
                <a:tc>
                  <a:txBody>
                    <a:bodyPr/>
                    <a:lstStyle/>
                    <a:p>
                      <a:pPr algn="l" rtl="0"/>
                      <a:r>
                        <a:rPr lang="en-US" sz="1800" kern="1200" dirty="0">
                          <a:effectLst/>
                        </a:rPr>
                        <a:t>Less than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kern="1200" dirty="0">
                          <a:effectLst/>
                        </a:rPr>
                        <a:t>&lt;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kern="1200" dirty="0" err="1">
                          <a:effectLst/>
                        </a:rPr>
                        <a:t>frame.len</a:t>
                      </a:r>
                      <a:r>
                        <a:rPr lang="en-US" sz="1800" kern="1200" dirty="0">
                          <a:effectLst/>
                        </a:rPr>
                        <a:t> &lt; 128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1326547"/>
                  </a:ext>
                </a:extLst>
              </a:tr>
              <a:tr h="639883">
                <a:tc>
                  <a:txBody>
                    <a:bodyPr/>
                    <a:lstStyle/>
                    <a:p>
                      <a:pPr algn="l" rtl="0"/>
                      <a:r>
                        <a:rPr lang="en-US" sz="1800" kern="1200" dirty="0">
                          <a:effectLst/>
                        </a:rPr>
                        <a:t>Greater than or equal to</a:t>
                      </a:r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kern="1200" dirty="0">
                          <a:effectLst/>
                        </a:rPr>
                        <a:t>&gt;=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kern="1200" dirty="0" err="1">
                          <a:effectLst/>
                        </a:rPr>
                        <a:t>frame.len</a:t>
                      </a:r>
                      <a:r>
                        <a:rPr lang="en-US" sz="1800" kern="1200" dirty="0">
                          <a:effectLst/>
                        </a:rPr>
                        <a:t> &gt;== e 0x100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3533020"/>
                  </a:ext>
                </a:extLst>
              </a:tr>
              <a:tr h="639883">
                <a:tc>
                  <a:txBody>
                    <a:bodyPr/>
                    <a:lstStyle/>
                    <a:p>
                      <a:pPr algn="l" rtl="0"/>
                      <a:r>
                        <a:rPr lang="en-US" sz="1800" kern="1200" dirty="0">
                          <a:effectLst/>
                        </a:rPr>
                        <a:t>Less than or equal to</a:t>
                      </a:r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effectLst/>
                        </a:rPr>
                        <a:t>&lt;=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kern="1200" dirty="0" err="1">
                          <a:effectLst/>
                        </a:rPr>
                        <a:t>frame.len</a:t>
                      </a:r>
                      <a:r>
                        <a:rPr lang="en-US" sz="1800" kern="1200" dirty="0">
                          <a:effectLst/>
                        </a:rPr>
                        <a:t> &lt;= 0x20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2320786"/>
                  </a:ext>
                </a:extLst>
              </a:tr>
              <a:tr h="639883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contains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effectLst/>
                        </a:rPr>
                        <a:t>contains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Dns.qry.name contains</a:t>
                      </a:r>
                      <a:r>
                        <a:rPr lang="en-US" baseline="0" dirty="0"/>
                        <a:t> “evil”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2071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1934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F1EDF326-0536-4572-941D-E3C40E18285B}"/>
              </a:ext>
            </a:extLst>
          </p:cNvPr>
          <p:cNvSpPr txBox="1">
            <a:spLocks/>
          </p:cNvSpPr>
          <p:nvPr/>
        </p:nvSpPr>
        <p:spPr>
          <a:xfrm>
            <a:off x="637197" y="410831"/>
            <a:ext cx="10450511" cy="1155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rtl="0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Wireshark Display Filter Logical Operations</a:t>
            </a:r>
          </a:p>
          <a:p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726839"/>
              </p:ext>
            </p:extLst>
          </p:nvPr>
        </p:nvGraphicFramePr>
        <p:xfrm>
          <a:off x="1509823" y="2264588"/>
          <a:ext cx="9686260" cy="297746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70321">
                  <a:extLst>
                    <a:ext uri="{9D8B030D-6E8A-4147-A177-3AD203B41FA5}">
                      <a16:colId xmlns:a16="http://schemas.microsoft.com/office/drawing/2014/main" val="380912331"/>
                    </a:ext>
                  </a:extLst>
                </a:gridCol>
                <a:gridCol w="1770321">
                  <a:extLst>
                    <a:ext uri="{9D8B030D-6E8A-4147-A177-3AD203B41FA5}">
                      <a16:colId xmlns:a16="http://schemas.microsoft.com/office/drawing/2014/main" val="2465457587"/>
                    </a:ext>
                  </a:extLst>
                </a:gridCol>
                <a:gridCol w="6145618">
                  <a:extLst>
                    <a:ext uri="{9D8B030D-6E8A-4147-A177-3AD203B41FA5}">
                      <a16:colId xmlns:a16="http://schemas.microsoft.com/office/drawing/2014/main" val="2232082951"/>
                    </a:ext>
                  </a:extLst>
                </a:gridCol>
              </a:tblGrid>
              <a:tr h="670402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effectLst/>
                        </a:rPr>
                        <a:t>English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Operation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effectLst/>
                        </a:rPr>
                        <a:t>Example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3023895"/>
                  </a:ext>
                </a:extLst>
              </a:tr>
              <a:tr h="769021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effectLst/>
                        </a:rPr>
                        <a:t>and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kern="1200" dirty="0">
                          <a:effectLst/>
                        </a:rPr>
                        <a:t>&amp;&amp;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effectLst/>
                        </a:rPr>
                        <a:t>ip.src</a:t>
                      </a:r>
                      <a:r>
                        <a:rPr lang="en-US" sz="1800" kern="1200" dirty="0">
                          <a:effectLst/>
                        </a:rPr>
                        <a:t> ==192.168.2.21 &amp;&amp; </a:t>
                      </a:r>
                      <a:r>
                        <a:rPr lang="en-US" sz="1800" kern="1200" dirty="0" err="1">
                          <a:effectLst/>
                        </a:rPr>
                        <a:t>ip.dst</a:t>
                      </a:r>
                      <a:r>
                        <a:rPr lang="en-US" sz="1800" kern="1200" dirty="0">
                          <a:effectLst/>
                        </a:rPr>
                        <a:t> == 192.168.2.20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1062216"/>
                  </a:ext>
                </a:extLst>
              </a:tr>
              <a:tr h="769021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effectLst/>
                        </a:rPr>
                        <a:t>or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kern="1200" dirty="0">
                          <a:effectLst/>
                        </a:rPr>
                        <a:t>||</a:t>
                      </a:r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effectLst/>
                        </a:rPr>
                        <a:t>ip.src</a:t>
                      </a:r>
                      <a:r>
                        <a:rPr lang="en-US" sz="1800" kern="1200" dirty="0">
                          <a:effectLst/>
                        </a:rPr>
                        <a:t> == </a:t>
                      </a:r>
                      <a:r>
                        <a:rPr lang="en-US" sz="1800" kern="1200" baseline="0" dirty="0">
                          <a:effectLst/>
                        </a:rPr>
                        <a:t>192.168.2.21</a:t>
                      </a:r>
                      <a:r>
                        <a:rPr lang="en-US" sz="1800" kern="1200" dirty="0">
                          <a:effectLst/>
                        </a:rPr>
                        <a:t> || </a:t>
                      </a:r>
                      <a:r>
                        <a:rPr lang="en-US" sz="1800" kern="1200" dirty="0" err="1">
                          <a:effectLst/>
                        </a:rPr>
                        <a:t>ip.dst</a:t>
                      </a:r>
                      <a:r>
                        <a:rPr lang="en-US" sz="1800" kern="1200" baseline="0" dirty="0">
                          <a:effectLst/>
                        </a:rPr>
                        <a:t> == 192.168.2.20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6186395"/>
                  </a:ext>
                </a:extLst>
              </a:tr>
              <a:tr h="769021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effectLst/>
                        </a:rPr>
                        <a:t>not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kern="1200" dirty="0" err="1">
                          <a:effectLst/>
                        </a:rPr>
                        <a:t>ip.src</a:t>
                      </a:r>
                      <a:r>
                        <a:rPr lang="en-US" sz="1800" kern="1200" dirty="0">
                          <a:effectLst/>
                        </a:rPr>
                        <a:t> != </a:t>
                      </a:r>
                      <a:r>
                        <a:rPr lang="en-US" sz="1800" kern="1200" baseline="0" dirty="0">
                          <a:effectLst/>
                        </a:rPr>
                        <a:t>192.168.2.21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6331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49159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intosh HD:Users:ghazal:Documents:AMIN-RAAY:Presentation AR:6.png">
            <a:extLst>
              <a:ext uri="{FF2B5EF4-FFF2-40B4-BE49-F238E27FC236}">
                <a16:creationId xmlns:a16="http://schemas.microsoft.com/office/drawing/2014/main" id="{D7F16EC3-04C1-4FE0-82CA-BD07EECD3FA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" y="-342900"/>
            <a:ext cx="10678160" cy="75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E6C5950-5FDC-4E1C-8285-D202A0BE2D53}"/>
              </a:ext>
            </a:extLst>
          </p:cNvPr>
          <p:cNvSpPr/>
          <p:nvPr/>
        </p:nvSpPr>
        <p:spPr>
          <a:xfrm>
            <a:off x="2210937" y="2661313"/>
            <a:ext cx="7765576" cy="15421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5400" dirty="0">
                <a:solidFill>
                  <a:schemeClr val="tx1"/>
                </a:solidFill>
                <a:cs typeface="B Titr" panose="00000700000000000000" pitchFamily="2" charset="-78"/>
              </a:rPr>
              <a:t>Tcpdump</a:t>
            </a:r>
            <a:endParaRPr lang="fa-IR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382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EDF326-0536-4572-941D-E3C40E182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9" y="740229"/>
            <a:ext cx="10450511" cy="1155700"/>
          </a:xfrm>
        </p:spPr>
        <p:txBody>
          <a:bodyPr>
            <a:normAutofit/>
          </a:bodyPr>
          <a:lstStyle/>
          <a:p>
            <a:pPr algn="ctr"/>
            <a:r>
              <a:rPr lang="fa-IR" dirty="0">
                <a:cs typeface="B Mitra" panose="00000400000000000000"/>
              </a:rPr>
              <a:t>فهرست مطالب بخش</a:t>
            </a:r>
            <a:endParaRPr lang="en-US" dirty="0">
              <a:cs typeface="B Mitra" panose="0000040000000000000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EFF9B8-92C5-4A84-AF31-E7FA838A3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0" y="1676400"/>
            <a:ext cx="9613900" cy="4495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chemeClr val="tx1"/>
              </a:buClr>
            </a:pPr>
            <a:r>
              <a:rPr lang="fa-IR" sz="2800" dirty="0">
                <a:solidFill>
                  <a:schemeClr val="tx1"/>
                </a:solidFill>
                <a:latin typeface="B Mitra"/>
                <a:cs typeface="B Mitra" panose="00000400000000000000"/>
              </a:rPr>
              <a:t>معرفی ابزار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tcpdump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B Mitra" panose="00000400000000000000"/>
              </a:rPr>
              <a:t> </a:t>
            </a:r>
          </a:p>
          <a:p>
            <a:pPr>
              <a:lnSpc>
                <a:spcPct val="200000"/>
              </a:lnSpc>
              <a:buClr>
                <a:schemeClr val="tx1"/>
              </a:buClr>
            </a:pPr>
            <a:r>
              <a:rPr lang="fa-IR" sz="2800" dirty="0">
                <a:solidFill>
                  <a:schemeClr val="tx1"/>
                </a:solidFill>
                <a:latin typeface="B Mitra"/>
                <a:cs typeface="B Mitra" panose="00000400000000000000"/>
              </a:rPr>
              <a:t>معرفی انواع سوئیچ‌ها در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tcpdump</a:t>
            </a:r>
            <a:r>
              <a:rPr lang="en-US" sz="2800" dirty="0">
                <a:solidFill>
                  <a:schemeClr val="tx1"/>
                </a:solidFill>
                <a:cs typeface="B Mitra" panose="00000400000000000000"/>
              </a:rPr>
              <a:t> </a:t>
            </a:r>
          </a:p>
          <a:p>
            <a:pPr>
              <a:lnSpc>
                <a:spcPct val="200000"/>
              </a:lnSpc>
              <a:buClr>
                <a:schemeClr val="tx1"/>
              </a:buClr>
            </a:pPr>
            <a:r>
              <a:rPr lang="fa-IR" sz="2800" dirty="0">
                <a:solidFill>
                  <a:schemeClr val="tx1"/>
                </a:solidFill>
                <a:latin typeface="B Mitra"/>
                <a:cs typeface="B Mitra" panose="00000400000000000000"/>
              </a:rPr>
              <a:t>مشاهده و تحلیل پکت با کمک</a:t>
            </a:r>
            <a:r>
              <a:rPr lang="en-US" sz="2800" dirty="0">
                <a:solidFill>
                  <a:schemeClr val="tx1"/>
                </a:solidFill>
                <a:cs typeface="B Mitra" panose="0000040000000000000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tcpdump</a:t>
            </a:r>
            <a:r>
              <a:rPr lang="en-US" sz="2800" dirty="0">
                <a:solidFill>
                  <a:schemeClr val="tx1"/>
                </a:solidFill>
                <a:cs typeface="B Mitra" panose="00000400000000000000"/>
              </a:rPr>
              <a:t> </a:t>
            </a:r>
          </a:p>
          <a:p>
            <a:pPr>
              <a:lnSpc>
                <a:spcPct val="200000"/>
              </a:lnSpc>
              <a:buClr>
                <a:schemeClr val="tx1"/>
              </a:buClr>
            </a:pPr>
            <a:r>
              <a:rPr lang="fa-IR" sz="2800" dirty="0">
                <a:solidFill>
                  <a:schemeClr val="tx1"/>
                </a:solidFill>
                <a:latin typeface="B Mitra"/>
                <a:cs typeface="B Mitra" panose="00000400000000000000"/>
              </a:rPr>
              <a:t>انواع فیلترنویسی در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tcpdump</a:t>
            </a:r>
            <a:r>
              <a:rPr lang="fa-IR" sz="2800" dirty="0">
                <a:solidFill>
                  <a:schemeClr val="tx1"/>
                </a:solidFill>
              </a:rPr>
              <a:t> (بعد از یادگیری هدر 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TCP</a:t>
            </a:r>
            <a:r>
              <a:rPr lang="fa-IR" sz="2800" dirty="0">
                <a:solidFill>
                  <a:schemeClr val="tx1"/>
                </a:solidFill>
              </a:rPr>
              <a:t>)</a:t>
            </a:r>
            <a:endParaRPr lang="fa-IR" sz="2800" dirty="0">
              <a:solidFill>
                <a:schemeClr val="tx1"/>
              </a:solidFill>
              <a:latin typeface="B Mitra"/>
              <a:cs typeface="B Mitra" panose="00000400000000000000"/>
            </a:endParaRPr>
          </a:p>
          <a:p>
            <a:pPr>
              <a:lnSpc>
                <a:spcPct val="200000"/>
              </a:lnSpc>
              <a:buClr>
                <a:schemeClr val="tx1"/>
              </a:buClr>
            </a:pPr>
            <a:endParaRPr lang="fa-IR" sz="2800" dirty="0">
              <a:solidFill>
                <a:schemeClr val="tx1"/>
              </a:solidFill>
              <a:latin typeface="B Mitra"/>
              <a:cs typeface="B Mitra" panose="000004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8399219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06500" y="1881963"/>
            <a:ext cx="10450511" cy="432745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Tcpdump –D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Tcpdump –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 ens33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Tcpdump  -c 10 –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 ens33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Tcpdump –w </a:t>
            </a:r>
            <a:r>
              <a:rPr lang="en-US" sz="2000" dirty="0" err="1">
                <a:solidFill>
                  <a:schemeClr val="tx1"/>
                </a:solidFill>
              </a:rPr>
              <a:t>concept.pcap</a:t>
            </a:r>
            <a:r>
              <a:rPr lang="en-US" sz="2000" dirty="0">
                <a:solidFill>
                  <a:schemeClr val="tx1"/>
                </a:solidFill>
              </a:rPr>
              <a:t> –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 ens33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Tcpdump –r </a:t>
            </a:r>
            <a:r>
              <a:rPr lang="en-US" sz="2000" dirty="0" err="1">
                <a:solidFill>
                  <a:schemeClr val="tx1"/>
                </a:solidFill>
              </a:rPr>
              <a:t>concept.pcap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Tcpdump –r </a:t>
            </a:r>
            <a:r>
              <a:rPr lang="en-US" sz="2000" dirty="0" err="1">
                <a:solidFill>
                  <a:schemeClr val="tx1"/>
                </a:solidFill>
              </a:rPr>
              <a:t>concept.pcap</a:t>
            </a:r>
            <a:r>
              <a:rPr lang="en-US" sz="2000" dirty="0">
                <a:solidFill>
                  <a:schemeClr val="tx1"/>
                </a:solidFill>
              </a:rPr>
              <a:t> –n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Tcpdump –r </a:t>
            </a:r>
            <a:r>
              <a:rPr lang="en-US" sz="2000" dirty="0" err="1">
                <a:solidFill>
                  <a:schemeClr val="tx1"/>
                </a:solidFill>
              </a:rPr>
              <a:t>concept.pcap</a:t>
            </a:r>
            <a:r>
              <a:rPr lang="en-US" sz="2000" dirty="0">
                <a:solidFill>
                  <a:schemeClr val="tx1"/>
                </a:solidFill>
              </a:rPr>
              <a:t> –t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Tcpdump –r </a:t>
            </a:r>
            <a:r>
              <a:rPr lang="en-US" sz="2000" dirty="0" err="1">
                <a:solidFill>
                  <a:schemeClr val="tx1"/>
                </a:solidFill>
              </a:rPr>
              <a:t>concept.pcap</a:t>
            </a:r>
            <a:r>
              <a:rPr lang="en-US" sz="2000" dirty="0">
                <a:solidFill>
                  <a:schemeClr val="tx1"/>
                </a:solidFill>
              </a:rPr>
              <a:t> –x (lower case)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F1EDF326-0536-4572-941D-E3C40E18285B}"/>
              </a:ext>
            </a:extLst>
          </p:cNvPr>
          <p:cNvSpPr txBox="1">
            <a:spLocks/>
          </p:cNvSpPr>
          <p:nvPr/>
        </p:nvSpPr>
        <p:spPr>
          <a:xfrm>
            <a:off x="637197" y="410831"/>
            <a:ext cx="10450511" cy="1155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Tcpdump Switches</a:t>
            </a:r>
          </a:p>
        </p:txBody>
      </p:sp>
    </p:spTree>
    <p:extLst>
      <p:ext uri="{BB962C8B-B14F-4D97-AF65-F5344CB8AC3E}">
        <p14:creationId xmlns:p14="http://schemas.microsoft.com/office/powerpoint/2010/main" val="31487828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06500" y="1775637"/>
            <a:ext cx="10450511" cy="443377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Tcpdump –r </a:t>
            </a:r>
            <a:r>
              <a:rPr lang="en-US" sz="2000" dirty="0" err="1">
                <a:solidFill>
                  <a:schemeClr val="tx1"/>
                </a:solidFill>
              </a:rPr>
              <a:t>concept.pcap</a:t>
            </a:r>
            <a:r>
              <a:rPr lang="en-US" sz="2000" dirty="0">
                <a:solidFill>
                  <a:schemeClr val="tx1"/>
                </a:solidFill>
              </a:rPr>
              <a:t> –X (upper case)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Tcpdump –r </a:t>
            </a:r>
            <a:r>
              <a:rPr lang="en-US" sz="2000" dirty="0" err="1">
                <a:solidFill>
                  <a:schemeClr val="tx1"/>
                </a:solidFill>
              </a:rPr>
              <a:t>concept.pcap</a:t>
            </a:r>
            <a:r>
              <a:rPr lang="en-US" sz="2000" dirty="0">
                <a:solidFill>
                  <a:schemeClr val="tx1"/>
                </a:solidFill>
              </a:rPr>
              <a:t> –xx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Tcpdump –r </a:t>
            </a:r>
            <a:r>
              <a:rPr lang="en-US" sz="2000" dirty="0" err="1">
                <a:solidFill>
                  <a:schemeClr val="tx1"/>
                </a:solidFill>
              </a:rPr>
              <a:t>concept.pcap</a:t>
            </a:r>
            <a:r>
              <a:rPr lang="en-US" sz="2000" dirty="0">
                <a:solidFill>
                  <a:schemeClr val="tx1"/>
                </a:solidFill>
              </a:rPr>
              <a:t> –e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Tcpdump –r </a:t>
            </a:r>
            <a:r>
              <a:rPr lang="en-US" sz="2000" dirty="0" err="1">
                <a:solidFill>
                  <a:schemeClr val="tx1"/>
                </a:solidFill>
              </a:rPr>
              <a:t>concept.pcap</a:t>
            </a:r>
            <a:r>
              <a:rPr lang="en-US" sz="2000" dirty="0">
                <a:solidFill>
                  <a:schemeClr val="tx1"/>
                </a:solidFill>
              </a:rPr>
              <a:t> port 53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Tcpdump –r </a:t>
            </a:r>
            <a:r>
              <a:rPr lang="en-US" sz="2000" dirty="0" err="1">
                <a:solidFill>
                  <a:schemeClr val="tx1"/>
                </a:solidFill>
              </a:rPr>
              <a:t>concept.pcap</a:t>
            </a:r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dirty="0" err="1">
                <a:solidFill>
                  <a:schemeClr val="tx1"/>
                </a:solidFill>
              </a:rPr>
              <a:t>src</a:t>
            </a:r>
            <a:r>
              <a:rPr lang="en-US" sz="2000" dirty="0">
                <a:solidFill>
                  <a:schemeClr val="tx1"/>
                </a:solidFill>
              </a:rPr>
              <a:t> port 53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Tcpdump –r </a:t>
            </a:r>
            <a:r>
              <a:rPr lang="en-US" sz="2000" dirty="0" err="1">
                <a:solidFill>
                  <a:schemeClr val="tx1"/>
                </a:solidFill>
              </a:rPr>
              <a:t>concept.pcap</a:t>
            </a:r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dirty="0" err="1">
                <a:solidFill>
                  <a:schemeClr val="tx1"/>
                </a:solidFill>
              </a:rPr>
              <a:t>dst</a:t>
            </a:r>
            <a:r>
              <a:rPr lang="en-US" sz="2000" dirty="0">
                <a:solidFill>
                  <a:schemeClr val="tx1"/>
                </a:solidFill>
              </a:rPr>
              <a:t> port 53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1EDF326-0536-4572-941D-E3C40E18285B}"/>
              </a:ext>
            </a:extLst>
          </p:cNvPr>
          <p:cNvSpPr txBox="1">
            <a:spLocks/>
          </p:cNvSpPr>
          <p:nvPr/>
        </p:nvSpPr>
        <p:spPr>
          <a:xfrm>
            <a:off x="637197" y="389566"/>
            <a:ext cx="10450511" cy="1155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Tcpdump Switches</a:t>
            </a:r>
          </a:p>
        </p:txBody>
      </p:sp>
    </p:spTree>
    <p:extLst>
      <p:ext uri="{BB962C8B-B14F-4D97-AF65-F5344CB8AC3E}">
        <p14:creationId xmlns:p14="http://schemas.microsoft.com/office/powerpoint/2010/main" val="2070397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intosh HD:Users:ghazal:Documents:AMIN-RAAY:Presentation AR:6.png">
            <a:extLst>
              <a:ext uri="{FF2B5EF4-FFF2-40B4-BE49-F238E27FC236}">
                <a16:creationId xmlns:a16="http://schemas.microsoft.com/office/drawing/2014/main" id="{D7F16EC3-04C1-4FE0-82CA-BD07EECD3FA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" y="-342900"/>
            <a:ext cx="10678160" cy="75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E6C5950-5FDC-4E1C-8285-D202A0BE2D53}"/>
              </a:ext>
            </a:extLst>
          </p:cNvPr>
          <p:cNvSpPr/>
          <p:nvPr/>
        </p:nvSpPr>
        <p:spPr>
          <a:xfrm>
            <a:off x="2210937" y="2661313"/>
            <a:ext cx="7765576" cy="15421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Ethernet Header</a:t>
            </a:r>
            <a:endParaRPr lang="fa-IR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9857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EDF326-0536-4572-941D-E3C40E182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9" y="740229"/>
            <a:ext cx="10450511" cy="1155700"/>
          </a:xfrm>
        </p:spPr>
        <p:txBody>
          <a:bodyPr>
            <a:normAutofit/>
          </a:bodyPr>
          <a:lstStyle/>
          <a:p>
            <a:pPr algn="ctr"/>
            <a:r>
              <a:rPr lang="fa-IR" dirty="0">
                <a:cs typeface="B Mitra" panose="00000400000000000000"/>
              </a:rPr>
              <a:t>فهرست مطالب</a:t>
            </a:r>
            <a:endParaRPr lang="en-US" dirty="0">
              <a:cs typeface="B Mitra" panose="0000040000000000000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EFF9B8-92C5-4A84-AF31-E7FA838A3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0" y="1676400"/>
            <a:ext cx="9613900" cy="4495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chemeClr val="tx1"/>
              </a:buClr>
            </a:pPr>
            <a:r>
              <a:rPr lang="fa-IR" sz="2800" dirty="0">
                <a:solidFill>
                  <a:schemeClr val="tx1"/>
                </a:solidFill>
                <a:latin typeface="+mj-lt"/>
                <a:cs typeface="B Mitra" panose="00000400000000000000"/>
              </a:rPr>
              <a:t>آشنایی با هدر 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B Mitra" panose="00000400000000000000"/>
              </a:rPr>
              <a:t>Ethernet</a:t>
            </a:r>
          </a:p>
          <a:p>
            <a:pPr>
              <a:lnSpc>
                <a:spcPct val="200000"/>
              </a:lnSpc>
              <a:buClr>
                <a:schemeClr val="tx1"/>
              </a:buClr>
            </a:pPr>
            <a:r>
              <a:rPr lang="fa-IR" sz="2800" dirty="0">
                <a:solidFill>
                  <a:schemeClr val="tx1"/>
                </a:solidFill>
                <a:latin typeface="B Mitra"/>
                <a:cs typeface="B Mitra" panose="00000400000000000000"/>
              </a:rPr>
              <a:t>معرفی</a:t>
            </a:r>
            <a:r>
              <a:rPr lang="en-US" sz="2800" dirty="0">
                <a:solidFill>
                  <a:schemeClr val="tx1"/>
                </a:solidFill>
                <a:latin typeface="B Mitra"/>
                <a:cs typeface="B Mitra" panose="00000400000000000000"/>
              </a:rPr>
              <a:t> </a:t>
            </a:r>
            <a:r>
              <a:rPr lang="fa-IR" sz="2800" dirty="0">
                <a:solidFill>
                  <a:schemeClr val="tx1"/>
                </a:solidFill>
                <a:latin typeface="B Mitra"/>
                <a:cs typeface="B Mitra" panose="00000400000000000000"/>
              </a:rPr>
              <a:t>آدرس 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B Mitra" panose="00000400000000000000"/>
              </a:rPr>
              <a:t>MAC</a:t>
            </a:r>
          </a:p>
          <a:p>
            <a:pPr>
              <a:lnSpc>
                <a:spcPct val="200000"/>
              </a:lnSpc>
              <a:buClr>
                <a:schemeClr val="tx1"/>
              </a:buClr>
            </a:pPr>
            <a:r>
              <a:rPr lang="fa-IR" sz="2800" dirty="0">
                <a:solidFill>
                  <a:schemeClr val="tx1"/>
                </a:solidFill>
                <a:cs typeface="B Mitra" panose="00000400000000000000"/>
              </a:rPr>
              <a:t>معرفی پروتکل 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B Mitra" panose="00000400000000000000"/>
              </a:rPr>
              <a:t>ARP</a:t>
            </a:r>
            <a:r>
              <a:rPr lang="en-US" sz="2800" dirty="0">
                <a:solidFill>
                  <a:schemeClr val="tx1"/>
                </a:solidFill>
                <a:cs typeface="B Mitra" panose="00000400000000000000"/>
              </a:rPr>
              <a:t> </a:t>
            </a:r>
          </a:p>
          <a:p>
            <a:pPr>
              <a:lnSpc>
                <a:spcPct val="200000"/>
              </a:lnSpc>
              <a:buClr>
                <a:schemeClr val="tx1"/>
              </a:buClr>
            </a:pPr>
            <a:r>
              <a:rPr lang="fa-IR" sz="2800" dirty="0">
                <a:solidFill>
                  <a:schemeClr val="tx1"/>
                </a:solidFill>
                <a:latin typeface="B Mitra"/>
                <a:cs typeface="B Mitra" panose="00000400000000000000"/>
              </a:rPr>
              <a:t>معرفی حمله 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B Mitra" panose="00000400000000000000"/>
              </a:rPr>
              <a:t>ARP Poisoning</a:t>
            </a:r>
            <a:endParaRPr lang="fa-IR" sz="2800" dirty="0">
              <a:solidFill>
                <a:schemeClr val="tx1"/>
              </a:solidFill>
              <a:latin typeface="+mj-lt"/>
              <a:cs typeface="B Mitra" panose="000004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8595066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145" y="409517"/>
            <a:ext cx="10356223" cy="590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41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intosh HD:Users:ghazal:Documents:AMIN-RAAY:Presentation AR:6.png">
            <a:extLst>
              <a:ext uri="{FF2B5EF4-FFF2-40B4-BE49-F238E27FC236}">
                <a16:creationId xmlns:a16="http://schemas.microsoft.com/office/drawing/2014/main" id="{D7F16EC3-04C1-4FE0-82CA-BD07EECD3FA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" y="-342900"/>
            <a:ext cx="10678160" cy="75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E6C5950-5FDC-4E1C-8285-D202A0BE2D53}"/>
              </a:ext>
            </a:extLst>
          </p:cNvPr>
          <p:cNvSpPr/>
          <p:nvPr/>
        </p:nvSpPr>
        <p:spPr>
          <a:xfrm>
            <a:off x="2210937" y="2661313"/>
            <a:ext cx="7765576" cy="15421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5400" dirty="0">
                <a:solidFill>
                  <a:schemeClr val="tx1"/>
                </a:solidFill>
                <a:cs typeface="B Mitra" panose="00000400000000000000" pitchFamily="2" charset="-78"/>
              </a:rPr>
              <a:t>معرفی لایه‌های 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TCP/IP</a:t>
            </a:r>
            <a:endParaRPr lang="fa-IR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9961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99" t="17023" r="3476" b="5733"/>
          <a:stretch/>
        </p:blipFill>
        <p:spPr>
          <a:xfrm>
            <a:off x="765543" y="1807536"/>
            <a:ext cx="10818941" cy="4614530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F1EDF326-0536-4572-941D-E3C40E18285B}"/>
              </a:ext>
            </a:extLst>
          </p:cNvPr>
          <p:cNvSpPr txBox="1">
            <a:spLocks/>
          </p:cNvSpPr>
          <p:nvPr/>
        </p:nvSpPr>
        <p:spPr>
          <a:xfrm>
            <a:off x="637197" y="410831"/>
            <a:ext cx="10450511" cy="1155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Ethernet Specification</a:t>
            </a:r>
          </a:p>
        </p:txBody>
      </p:sp>
    </p:spTree>
    <p:extLst>
      <p:ext uri="{BB962C8B-B14F-4D97-AF65-F5344CB8AC3E}">
        <p14:creationId xmlns:p14="http://schemas.microsoft.com/office/powerpoint/2010/main" val="7476168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642" b="2571"/>
          <a:stretch/>
        </p:blipFill>
        <p:spPr>
          <a:xfrm>
            <a:off x="878631" y="1807535"/>
            <a:ext cx="10209077" cy="4593265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F1EDF326-0536-4572-941D-E3C40E18285B}"/>
              </a:ext>
            </a:extLst>
          </p:cNvPr>
          <p:cNvSpPr txBox="1">
            <a:spLocks/>
          </p:cNvSpPr>
          <p:nvPr/>
        </p:nvSpPr>
        <p:spPr>
          <a:xfrm>
            <a:off x="637197" y="410831"/>
            <a:ext cx="10450511" cy="1155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Ethernet Standard Frame Length</a:t>
            </a:r>
          </a:p>
        </p:txBody>
      </p:sp>
    </p:spTree>
    <p:extLst>
      <p:ext uri="{BB962C8B-B14F-4D97-AF65-F5344CB8AC3E}">
        <p14:creationId xmlns:p14="http://schemas.microsoft.com/office/powerpoint/2010/main" val="31999579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95" t="19945" r="1922" b="3192"/>
          <a:stretch/>
        </p:blipFill>
        <p:spPr>
          <a:xfrm>
            <a:off x="1127050" y="1892596"/>
            <a:ext cx="10297813" cy="4380615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F1EDF326-0536-4572-941D-E3C40E18285B}"/>
              </a:ext>
            </a:extLst>
          </p:cNvPr>
          <p:cNvSpPr txBox="1">
            <a:spLocks/>
          </p:cNvSpPr>
          <p:nvPr/>
        </p:nvSpPr>
        <p:spPr>
          <a:xfrm>
            <a:off x="637197" y="410831"/>
            <a:ext cx="10450511" cy="1155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Standard Ethernet Link Layer Header</a:t>
            </a:r>
          </a:p>
        </p:txBody>
      </p:sp>
    </p:spTree>
    <p:extLst>
      <p:ext uri="{BB962C8B-B14F-4D97-AF65-F5344CB8AC3E}">
        <p14:creationId xmlns:p14="http://schemas.microsoft.com/office/powerpoint/2010/main" val="26043142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526" b="3666"/>
          <a:stretch/>
        </p:blipFill>
        <p:spPr>
          <a:xfrm>
            <a:off x="945532" y="1987011"/>
            <a:ext cx="10142176" cy="4116078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F1EDF326-0536-4572-941D-E3C40E18285B}"/>
              </a:ext>
            </a:extLst>
          </p:cNvPr>
          <p:cNvSpPr txBox="1">
            <a:spLocks/>
          </p:cNvSpPr>
          <p:nvPr/>
        </p:nvSpPr>
        <p:spPr>
          <a:xfrm>
            <a:off x="637197" y="410831"/>
            <a:ext cx="10450511" cy="1155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VLAN Header</a:t>
            </a:r>
          </a:p>
        </p:txBody>
      </p:sp>
    </p:spTree>
    <p:extLst>
      <p:ext uri="{BB962C8B-B14F-4D97-AF65-F5344CB8AC3E}">
        <p14:creationId xmlns:p14="http://schemas.microsoft.com/office/powerpoint/2010/main" val="14021027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87" t="18526" r="5376" b="15255"/>
          <a:stretch/>
        </p:blipFill>
        <p:spPr>
          <a:xfrm>
            <a:off x="1000258" y="1786269"/>
            <a:ext cx="10447704" cy="4327451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F1EDF326-0536-4572-941D-E3C40E18285B}"/>
              </a:ext>
            </a:extLst>
          </p:cNvPr>
          <p:cNvSpPr txBox="1">
            <a:spLocks/>
          </p:cNvSpPr>
          <p:nvPr/>
        </p:nvSpPr>
        <p:spPr>
          <a:xfrm>
            <a:off x="637197" y="410831"/>
            <a:ext cx="10450511" cy="1155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Layer MAC Addresses</a:t>
            </a:r>
          </a:p>
        </p:txBody>
      </p:sp>
    </p:spTree>
    <p:extLst>
      <p:ext uri="{BB962C8B-B14F-4D97-AF65-F5344CB8AC3E}">
        <p14:creationId xmlns:p14="http://schemas.microsoft.com/office/powerpoint/2010/main" val="414652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7" t="7647" r="5533" b="11234"/>
          <a:stretch/>
        </p:blipFill>
        <p:spPr>
          <a:xfrm>
            <a:off x="1042348" y="1360968"/>
            <a:ext cx="10045360" cy="4890977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F1EDF326-0536-4572-941D-E3C40E18285B}"/>
              </a:ext>
            </a:extLst>
          </p:cNvPr>
          <p:cNvSpPr txBox="1">
            <a:spLocks/>
          </p:cNvSpPr>
          <p:nvPr/>
        </p:nvSpPr>
        <p:spPr>
          <a:xfrm>
            <a:off x="637197" y="410831"/>
            <a:ext cx="10450511" cy="1155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ARP Protocol Request</a:t>
            </a:r>
          </a:p>
        </p:txBody>
      </p:sp>
    </p:spTree>
    <p:extLst>
      <p:ext uri="{BB962C8B-B14F-4D97-AF65-F5344CB8AC3E}">
        <p14:creationId xmlns:p14="http://schemas.microsoft.com/office/powerpoint/2010/main" val="30395381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098" r="2377" b="10051"/>
          <a:stretch/>
        </p:blipFill>
        <p:spPr>
          <a:xfrm>
            <a:off x="975070" y="1248617"/>
            <a:ext cx="10018996" cy="4886368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F1EDF326-0536-4572-941D-E3C40E18285B}"/>
              </a:ext>
            </a:extLst>
          </p:cNvPr>
          <p:cNvSpPr txBox="1">
            <a:spLocks/>
          </p:cNvSpPr>
          <p:nvPr/>
        </p:nvSpPr>
        <p:spPr>
          <a:xfrm>
            <a:off x="637197" y="410831"/>
            <a:ext cx="10450511" cy="1155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ARP Protocol Reply</a:t>
            </a:r>
          </a:p>
        </p:txBody>
      </p:sp>
    </p:spTree>
    <p:extLst>
      <p:ext uri="{BB962C8B-B14F-4D97-AF65-F5344CB8AC3E}">
        <p14:creationId xmlns:p14="http://schemas.microsoft.com/office/powerpoint/2010/main" val="20405231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6397"/>
          <a:stretch/>
        </p:blipFill>
        <p:spPr>
          <a:xfrm>
            <a:off x="928649" y="1807535"/>
            <a:ext cx="10862283" cy="4598580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F1EDF326-0536-4572-941D-E3C40E18285B}"/>
              </a:ext>
            </a:extLst>
          </p:cNvPr>
          <p:cNvSpPr txBox="1">
            <a:spLocks/>
          </p:cNvSpPr>
          <p:nvPr/>
        </p:nvSpPr>
        <p:spPr>
          <a:xfrm>
            <a:off x="637197" y="410831"/>
            <a:ext cx="10450511" cy="1155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ARP Request In Wireshark</a:t>
            </a:r>
          </a:p>
        </p:txBody>
      </p:sp>
    </p:spTree>
    <p:extLst>
      <p:ext uri="{BB962C8B-B14F-4D97-AF65-F5344CB8AC3E}">
        <p14:creationId xmlns:p14="http://schemas.microsoft.com/office/powerpoint/2010/main" val="11831336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634" r="1380" b="6504"/>
          <a:stretch/>
        </p:blipFill>
        <p:spPr>
          <a:xfrm>
            <a:off x="933332" y="1860698"/>
            <a:ext cx="10586096" cy="4359349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F1EDF326-0536-4572-941D-E3C40E18285B}"/>
              </a:ext>
            </a:extLst>
          </p:cNvPr>
          <p:cNvSpPr txBox="1">
            <a:spLocks/>
          </p:cNvSpPr>
          <p:nvPr/>
        </p:nvSpPr>
        <p:spPr>
          <a:xfrm>
            <a:off x="637197" y="410831"/>
            <a:ext cx="10450511" cy="1155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ARP Reply In Wireshark</a:t>
            </a:r>
          </a:p>
        </p:txBody>
      </p:sp>
    </p:spTree>
    <p:extLst>
      <p:ext uri="{BB962C8B-B14F-4D97-AF65-F5344CB8AC3E}">
        <p14:creationId xmlns:p14="http://schemas.microsoft.com/office/powerpoint/2010/main" val="11005998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77" t="22310" r="2823" b="12417"/>
          <a:stretch/>
        </p:blipFill>
        <p:spPr>
          <a:xfrm>
            <a:off x="950210" y="2360428"/>
            <a:ext cx="10222662" cy="3296093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F1EDF326-0536-4572-941D-E3C40E18285B}"/>
              </a:ext>
            </a:extLst>
          </p:cNvPr>
          <p:cNvSpPr txBox="1">
            <a:spLocks/>
          </p:cNvSpPr>
          <p:nvPr/>
        </p:nvSpPr>
        <p:spPr>
          <a:xfrm>
            <a:off x="637197" y="410831"/>
            <a:ext cx="10450511" cy="1155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ARP Spoofing/Cache Poisoning</a:t>
            </a:r>
          </a:p>
        </p:txBody>
      </p:sp>
    </p:spTree>
    <p:extLst>
      <p:ext uri="{BB962C8B-B14F-4D97-AF65-F5344CB8AC3E}">
        <p14:creationId xmlns:p14="http://schemas.microsoft.com/office/powerpoint/2010/main" val="994219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EDF326-0536-4572-941D-E3C40E182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9" y="740229"/>
            <a:ext cx="10450511" cy="1155700"/>
          </a:xfrm>
        </p:spPr>
        <p:txBody>
          <a:bodyPr>
            <a:normAutofit/>
          </a:bodyPr>
          <a:lstStyle/>
          <a:p>
            <a:pPr algn="ctr"/>
            <a:r>
              <a:rPr lang="fa-IR" dirty="0">
                <a:cs typeface="B Mitra" panose="00000400000000000000"/>
              </a:rPr>
              <a:t>فهرست مطالب بخش</a:t>
            </a:r>
            <a:endParaRPr lang="en-US" dirty="0">
              <a:cs typeface="B Mitra" panose="0000040000000000000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EFF9B8-92C5-4A84-AF31-E7FA838A3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0" y="1676400"/>
            <a:ext cx="9613900" cy="4495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chemeClr val="tx1"/>
              </a:buClr>
            </a:pPr>
            <a:r>
              <a:rPr lang="fa-IR" sz="2800" dirty="0">
                <a:solidFill>
                  <a:schemeClr val="tx1"/>
                </a:solidFill>
                <a:latin typeface="B Mitra"/>
                <a:cs typeface="B Mitra" panose="00000400000000000000"/>
              </a:rPr>
              <a:t>معرفی لایه‌های 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B Mitra" panose="00000400000000000000"/>
              </a:rPr>
              <a:t>TCP/IP</a:t>
            </a:r>
            <a:r>
              <a:rPr lang="fa-IR" sz="2800" dirty="0">
                <a:solidFill>
                  <a:schemeClr val="tx1"/>
                </a:solidFill>
                <a:latin typeface="+mj-lt"/>
                <a:cs typeface="B Mitra" panose="00000400000000000000"/>
              </a:rPr>
              <a:t> </a:t>
            </a:r>
          </a:p>
          <a:p>
            <a:pPr>
              <a:lnSpc>
                <a:spcPct val="200000"/>
              </a:lnSpc>
              <a:buClr>
                <a:schemeClr val="tx1"/>
              </a:buClr>
            </a:pPr>
            <a:r>
              <a:rPr lang="fa-IR" sz="2800" dirty="0">
                <a:solidFill>
                  <a:schemeClr val="tx1"/>
                </a:solidFill>
                <a:latin typeface="B Mitra"/>
                <a:cs typeface="B Mitra" panose="00000400000000000000"/>
              </a:rPr>
              <a:t>مکانیزم 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B Mitra" panose="00000400000000000000"/>
              </a:rPr>
              <a:t>Encapsulation</a:t>
            </a:r>
            <a:r>
              <a:rPr lang="fa-IR" dirty="0"/>
              <a:t> </a:t>
            </a:r>
            <a:r>
              <a:rPr lang="fa-IR" sz="2800" dirty="0">
                <a:solidFill>
                  <a:schemeClr val="tx1"/>
                </a:solidFill>
                <a:cs typeface="B Mitra" panose="00000400000000000000"/>
              </a:rPr>
              <a:t>و</a:t>
            </a:r>
            <a:r>
              <a:rPr lang="fa-IR" dirty="0"/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B Mitra" panose="00000400000000000000"/>
              </a:rPr>
              <a:t>Decapsulation</a:t>
            </a:r>
            <a:endParaRPr lang="fa-IR" sz="2800" dirty="0">
              <a:solidFill>
                <a:schemeClr val="tx1"/>
              </a:solidFill>
              <a:latin typeface="+mj-lt"/>
              <a:cs typeface="B Mitra" panose="00000400000000000000"/>
            </a:endParaRPr>
          </a:p>
          <a:p>
            <a:pPr>
              <a:lnSpc>
                <a:spcPct val="200000"/>
              </a:lnSpc>
              <a:buClr>
                <a:schemeClr val="tx1"/>
              </a:buClr>
            </a:pPr>
            <a:r>
              <a:rPr lang="fa-IR" sz="2800" dirty="0">
                <a:solidFill>
                  <a:schemeClr val="tx1"/>
                </a:solidFill>
                <a:cs typeface="B Mitra" panose="00000400000000000000"/>
              </a:rPr>
              <a:t>معرفی واحدهای داده‌ای در شبکه</a:t>
            </a:r>
            <a:r>
              <a:rPr lang="fa-IR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  <a:cs typeface="B Mitra" panose="00000400000000000000"/>
            </a:endParaRPr>
          </a:p>
          <a:p>
            <a:pPr>
              <a:lnSpc>
                <a:spcPct val="200000"/>
              </a:lnSpc>
              <a:buClr>
                <a:schemeClr val="tx1"/>
              </a:buClr>
            </a:pPr>
            <a:r>
              <a:rPr lang="fa-IR" sz="2800" dirty="0">
                <a:solidFill>
                  <a:schemeClr val="tx1"/>
                </a:solidFill>
                <a:latin typeface="B Mitra"/>
                <a:cs typeface="B Mitra" panose="00000400000000000000"/>
              </a:rPr>
              <a:t>خواندن محتوای پکت‌ها بدون ابزار</a:t>
            </a:r>
            <a:endParaRPr lang="fa-IR" sz="2000" dirty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8396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F1EDF326-0536-4572-941D-E3C40E18285B}"/>
              </a:ext>
            </a:extLst>
          </p:cNvPr>
          <p:cNvSpPr txBox="1">
            <a:spLocks/>
          </p:cNvSpPr>
          <p:nvPr/>
        </p:nvSpPr>
        <p:spPr>
          <a:xfrm>
            <a:off x="637197" y="389566"/>
            <a:ext cx="10450511" cy="1155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ARP Spoofing/Cache Poisoning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571649" y="3129516"/>
            <a:ext cx="1032115" cy="765544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PC-2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89597" y="3129516"/>
            <a:ext cx="1032115" cy="765544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PC-1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2140" y="2105247"/>
            <a:ext cx="1754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MAC: AA-BB</a:t>
            </a:r>
          </a:p>
          <a:p>
            <a:r>
              <a:rPr lang="en-US" dirty="0"/>
              <a:t>IP: 1.1.1.10/24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10521" y="2105246"/>
            <a:ext cx="1754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MAC: AA-CC</a:t>
            </a:r>
          </a:p>
          <a:p>
            <a:r>
              <a:rPr lang="en-US" dirty="0"/>
              <a:t>IP: 1.1.1.11/24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661221"/>
              </p:ext>
            </p:extLst>
          </p:nvPr>
        </p:nvGraphicFramePr>
        <p:xfrm>
          <a:off x="286323" y="4398531"/>
          <a:ext cx="238245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4133">
                  <a:extLst>
                    <a:ext uri="{9D8B030D-6E8A-4147-A177-3AD203B41FA5}">
                      <a16:colId xmlns:a16="http://schemas.microsoft.com/office/drawing/2014/main" val="659685449"/>
                    </a:ext>
                  </a:extLst>
                </a:gridCol>
                <a:gridCol w="1148317">
                  <a:extLst>
                    <a:ext uri="{9D8B030D-6E8A-4147-A177-3AD203B41FA5}">
                      <a16:colId xmlns:a16="http://schemas.microsoft.com/office/drawing/2014/main" val="17617374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MAC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719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1.1.1.11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AA-CC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821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1.1.1.11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AA-DD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885237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89597" y="4029199"/>
            <a:ext cx="1751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ARP-Cache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72140" y="4954791"/>
            <a:ext cx="20627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7468"/>
              </p:ext>
            </p:extLst>
          </p:nvPr>
        </p:nvGraphicFramePr>
        <p:xfrm>
          <a:off x="9582443" y="4398531"/>
          <a:ext cx="238245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4133">
                  <a:extLst>
                    <a:ext uri="{9D8B030D-6E8A-4147-A177-3AD203B41FA5}">
                      <a16:colId xmlns:a16="http://schemas.microsoft.com/office/drawing/2014/main" val="659685449"/>
                    </a:ext>
                  </a:extLst>
                </a:gridCol>
                <a:gridCol w="1148317">
                  <a:extLst>
                    <a:ext uri="{9D8B030D-6E8A-4147-A177-3AD203B41FA5}">
                      <a16:colId xmlns:a16="http://schemas.microsoft.com/office/drawing/2014/main" val="17617374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MAC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719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1.1.1.10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AA-BB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821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1.1.1.20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AA-DD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885237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085717" y="4029199"/>
            <a:ext cx="1751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ARP-Cache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9660513" y="4954791"/>
            <a:ext cx="20627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380074" y="2466753"/>
            <a:ext cx="978196" cy="58479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SW</a:t>
            </a:r>
          </a:p>
        </p:txBody>
      </p:sp>
      <p:cxnSp>
        <p:nvCxnSpPr>
          <p:cNvPr id="21" name="Straight Connector 20"/>
          <p:cNvCxnSpPr>
            <a:stCxn id="7" idx="3"/>
            <a:endCxn id="19" idx="1"/>
          </p:cNvCxnSpPr>
          <p:nvPr/>
        </p:nvCxnSpPr>
        <p:spPr>
          <a:xfrm flipV="1">
            <a:off x="1821712" y="2759149"/>
            <a:ext cx="3558362" cy="75313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9" idx="3"/>
            <a:endCxn id="6" idx="1"/>
          </p:cNvCxnSpPr>
          <p:nvPr/>
        </p:nvCxnSpPr>
        <p:spPr>
          <a:xfrm>
            <a:off x="6358270" y="2759149"/>
            <a:ext cx="4213379" cy="75313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236114" y="4244162"/>
            <a:ext cx="1304262" cy="765544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Attacker</a:t>
            </a:r>
          </a:p>
        </p:txBody>
      </p:sp>
      <p:cxnSp>
        <p:nvCxnSpPr>
          <p:cNvPr id="29" name="Straight Connector 28"/>
          <p:cNvCxnSpPr>
            <a:stCxn id="19" idx="2"/>
            <a:endCxn id="25" idx="0"/>
          </p:cNvCxnSpPr>
          <p:nvPr/>
        </p:nvCxnSpPr>
        <p:spPr>
          <a:xfrm>
            <a:off x="5869172" y="3051544"/>
            <a:ext cx="19073" cy="11926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085907" y="5287926"/>
            <a:ext cx="1754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MAC: AA-DD</a:t>
            </a:r>
          </a:p>
          <a:p>
            <a:r>
              <a:rPr lang="en-US" dirty="0"/>
              <a:t>IP: 1.1.1.20/24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147168"/>
              </p:ext>
            </p:extLst>
          </p:nvPr>
        </p:nvGraphicFramePr>
        <p:xfrm>
          <a:off x="6453963" y="666027"/>
          <a:ext cx="2977117" cy="16464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2381">
                  <a:extLst>
                    <a:ext uri="{9D8B030D-6E8A-4147-A177-3AD203B41FA5}">
                      <a16:colId xmlns:a16="http://schemas.microsoft.com/office/drawing/2014/main" val="659685449"/>
                    </a:ext>
                  </a:extLst>
                </a:gridCol>
                <a:gridCol w="1113051">
                  <a:extLst>
                    <a:ext uri="{9D8B030D-6E8A-4147-A177-3AD203B41FA5}">
                      <a16:colId xmlns:a16="http://schemas.microsoft.com/office/drawing/2014/main" val="1761737479"/>
                    </a:ext>
                  </a:extLst>
                </a:gridCol>
                <a:gridCol w="1151685">
                  <a:extLst>
                    <a:ext uri="{9D8B030D-6E8A-4147-A177-3AD203B41FA5}">
                      <a16:colId xmlns:a16="http://schemas.microsoft.com/office/drawing/2014/main" val="2046917861"/>
                    </a:ext>
                  </a:extLst>
                </a:gridCol>
              </a:tblGrid>
              <a:tr h="533932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Vlan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MAC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6719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AA-BB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F0/0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2821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AA-CC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F0/1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4885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A-DD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F0/2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041773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7066729" y="226165"/>
            <a:ext cx="1751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CAM-Table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82316" y="2897050"/>
            <a:ext cx="66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F0/1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236114" y="3293952"/>
            <a:ext cx="66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F0/2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58919" y="2472553"/>
            <a:ext cx="66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F0/0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1975884" y="2956436"/>
            <a:ext cx="3350271" cy="771692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5162783" y="3397568"/>
            <a:ext cx="13081" cy="735247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6398610" y="3295981"/>
            <a:ext cx="3543" cy="786416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512863" y="2618920"/>
            <a:ext cx="3811351" cy="675032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455581" y="3426784"/>
            <a:ext cx="414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767186" y="3577456"/>
            <a:ext cx="414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491853" y="3559223"/>
            <a:ext cx="414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366725" y="2512159"/>
            <a:ext cx="414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652713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intosh HD:Users:ghazal:Documents:AMIN-RAAY:Presentation AR:6.png">
            <a:extLst>
              <a:ext uri="{FF2B5EF4-FFF2-40B4-BE49-F238E27FC236}">
                <a16:creationId xmlns:a16="http://schemas.microsoft.com/office/drawing/2014/main" id="{D7F16EC3-04C1-4FE0-82CA-BD07EECD3FA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" y="-342900"/>
            <a:ext cx="10678160" cy="75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E6C5950-5FDC-4E1C-8285-D202A0BE2D53}"/>
              </a:ext>
            </a:extLst>
          </p:cNvPr>
          <p:cNvSpPr/>
          <p:nvPr/>
        </p:nvSpPr>
        <p:spPr>
          <a:xfrm>
            <a:off x="2210937" y="2661313"/>
            <a:ext cx="7765576" cy="15421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 Header</a:t>
            </a:r>
            <a:endParaRPr lang="fa-IR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7408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84" t="984" r="664" b="1148"/>
          <a:stretch/>
        </p:blipFill>
        <p:spPr>
          <a:xfrm>
            <a:off x="1105882" y="437368"/>
            <a:ext cx="9898816" cy="615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395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0B99FC-27FF-4498-9B01-33C7132C1811}"/>
              </a:ext>
            </a:extLst>
          </p:cNvPr>
          <p:cNvSpPr/>
          <p:nvPr/>
        </p:nvSpPr>
        <p:spPr>
          <a:xfrm>
            <a:off x="4832879" y="6436495"/>
            <a:ext cx="2637453" cy="3110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info@aminraay.com</a:t>
            </a:r>
          </a:p>
        </p:txBody>
      </p:sp>
    </p:spTree>
    <p:extLst>
      <p:ext uri="{BB962C8B-B14F-4D97-AF65-F5344CB8AC3E}">
        <p14:creationId xmlns:p14="http://schemas.microsoft.com/office/powerpoint/2010/main" val="2913698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EDF326-0536-4572-941D-E3C40E182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667" y="389565"/>
            <a:ext cx="10450511" cy="896974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B Mitra" panose="00000400000000000000" pitchFamily="2" charset="-78"/>
              </a:rPr>
              <a:t>Model</a:t>
            </a:r>
            <a:r>
              <a:rPr lang="fa-IR" sz="24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B Mitra" panose="00000400000000000000" pitchFamily="2" charset="-78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B Mitra" panose="00000400000000000000" pitchFamily="2" charset="-78"/>
              </a:rPr>
              <a:t>TCP/IP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539" y="1286539"/>
            <a:ext cx="6751787" cy="542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4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EDF326-0536-4572-941D-E3C40E182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817" y="315620"/>
            <a:ext cx="10450511" cy="11557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Data</a:t>
            </a:r>
            <a:r>
              <a:rPr lang="en-US" dirty="0"/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Encapsulation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354058" y="1242719"/>
            <a:ext cx="10155394" cy="5454075"/>
            <a:chOff x="2394520" y="1274617"/>
            <a:chExt cx="10155394" cy="5454075"/>
          </a:xfrm>
        </p:grpSpPr>
        <p:sp>
          <p:nvSpPr>
            <p:cNvPr id="22" name="Rectangle 21"/>
            <p:cNvSpPr/>
            <p:nvPr/>
          </p:nvSpPr>
          <p:spPr>
            <a:xfrm>
              <a:off x="7555344" y="1274617"/>
              <a:ext cx="1487055" cy="738909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559965" y="2285999"/>
              <a:ext cx="1487055" cy="738909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084291" y="2285999"/>
              <a:ext cx="475674" cy="738909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905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084291" y="3297381"/>
              <a:ext cx="1962729" cy="738909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608617" y="3297381"/>
              <a:ext cx="475674" cy="738909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905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608617" y="4391890"/>
              <a:ext cx="2438403" cy="738909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32943" y="4391890"/>
              <a:ext cx="475674" cy="738909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905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751946" y="5560291"/>
              <a:ext cx="1487055" cy="738909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276272" y="5560291"/>
              <a:ext cx="475674" cy="738909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905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795978" y="5560290"/>
              <a:ext cx="475674" cy="738909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905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315684" y="5560289"/>
              <a:ext cx="475674" cy="738909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905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2394520" y="2285998"/>
              <a:ext cx="1921164" cy="729673"/>
            </a:xfrm>
            <a:prstGeom prst="round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TCP Header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2394520" y="1274617"/>
              <a:ext cx="1921164" cy="729673"/>
            </a:xfrm>
            <a:prstGeom prst="round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Application Payload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2394520" y="3297379"/>
              <a:ext cx="1921164" cy="729673"/>
            </a:xfrm>
            <a:prstGeom prst="round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IP Header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2394520" y="4380342"/>
              <a:ext cx="1921164" cy="729673"/>
            </a:xfrm>
            <a:prstGeom prst="round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Frame Header</a:t>
              </a:r>
            </a:p>
          </p:txBody>
        </p:sp>
        <p:cxnSp>
          <p:nvCxnSpPr>
            <p:cNvPr id="46" name="Straight Arrow Connector 45"/>
            <p:cNvCxnSpPr>
              <a:stCxn id="42" idx="3"/>
              <a:endCxn id="22" idx="1"/>
            </p:cNvCxnSpPr>
            <p:nvPr/>
          </p:nvCxnSpPr>
          <p:spPr>
            <a:xfrm>
              <a:off x="4315684" y="1639454"/>
              <a:ext cx="3239660" cy="4618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miter lim="800000"/>
              <a:tailEnd type="triangle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>
            <a:xfrm>
              <a:off x="7541493" y="2013526"/>
              <a:ext cx="4621" cy="272473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9" name="Straight Arrow Connector 48"/>
            <p:cNvCxnSpPr/>
            <p:nvPr/>
          </p:nvCxnSpPr>
          <p:spPr>
            <a:xfrm>
              <a:off x="7093535" y="3024908"/>
              <a:ext cx="4621" cy="272473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0" name="Straight Arrow Connector 49"/>
            <p:cNvCxnSpPr/>
            <p:nvPr/>
          </p:nvCxnSpPr>
          <p:spPr>
            <a:xfrm flipH="1">
              <a:off x="6599373" y="4036290"/>
              <a:ext cx="9244" cy="35560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1" name="Straight Arrow Connector 50"/>
            <p:cNvCxnSpPr>
              <a:stCxn id="41" idx="3"/>
              <a:endCxn id="24" idx="1"/>
            </p:cNvCxnSpPr>
            <p:nvPr/>
          </p:nvCxnSpPr>
          <p:spPr>
            <a:xfrm>
              <a:off x="4315684" y="2650835"/>
              <a:ext cx="2768607" cy="4619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miter lim="800000"/>
              <a:tailEnd type="triangle"/>
            </a:ln>
            <a:effectLst/>
          </p:spPr>
        </p:cxnSp>
        <p:cxnSp>
          <p:nvCxnSpPr>
            <p:cNvPr id="52" name="Straight Arrow Connector 51"/>
            <p:cNvCxnSpPr>
              <a:stCxn id="43" idx="3"/>
              <a:endCxn id="26" idx="1"/>
            </p:cNvCxnSpPr>
            <p:nvPr/>
          </p:nvCxnSpPr>
          <p:spPr>
            <a:xfrm>
              <a:off x="4315684" y="3662216"/>
              <a:ext cx="2292933" cy="462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miter lim="800000"/>
              <a:tailEnd type="triangle"/>
            </a:ln>
            <a:effectLst/>
          </p:spPr>
        </p:cxnSp>
        <p:cxnSp>
          <p:nvCxnSpPr>
            <p:cNvPr id="53" name="Straight Arrow Connector 52"/>
            <p:cNvCxnSpPr>
              <a:stCxn id="44" idx="3"/>
              <a:endCxn id="31" idx="1"/>
            </p:cNvCxnSpPr>
            <p:nvPr/>
          </p:nvCxnSpPr>
          <p:spPr>
            <a:xfrm>
              <a:off x="4315684" y="4745179"/>
              <a:ext cx="1817259" cy="16166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miter lim="800000"/>
              <a:tailEnd type="triangle"/>
            </a:ln>
            <a:effectLst/>
          </p:spPr>
        </p:cxnSp>
        <p:sp>
          <p:nvSpPr>
            <p:cNvPr id="54" name="Right Brace 53"/>
            <p:cNvSpPr/>
            <p:nvPr/>
          </p:nvSpPr>
          <p:spPr>
            <a:xfrm rot="5400000">
              <a:off x="5592618" y="4779817"/>
              <a:ext cx="429492" cy="3468257"/>
            </a:xfrm>
            <a:prstGeom prst="rightBrace">
              <a:avLst/>
            </a:prstGeom>
            <a:noFill/>
            <a:ln w="63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flipV="1">
              <a:off x="8746836" y="2183729"/>
              <a:ext cx="475673" cy="291617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6" name="TextBox 55"/>
            <p:cNvSpPr txBox="1"/>
            <p:nvPr/>
          </p:nvSpPr>
          <p:spPr>
            <a:xfrm>
              <a:off x="9222509" y="1995873"/>
              <a:ext cx="22074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Data = Application Payload</a:t>
              </a: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 flipV="1">
              <a:off x="8739912" y="3285835"/>
              <a:ext cx="482597" cy="302492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8" name="TextBox 57"/>
            <p:cNvSpPr txBox="1"/>
            <p:nvPr/>
          </p:nvSpPr>
          <p:spPr>
            <a:xfrm>
              <a:off x="9056264" y="2987292"/>
              <a:ext cx="3493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Data = TCP Header + Application Payload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flipV="1">
              <a:off x="8746836" y="4317998"/>
              <a:ext cx="482597" cy="302492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60" name="TextBox 59"/>
            <p:cNvSpPr txBox="1"/>
            <p:nvPr/>
          </p:nvSpPr>
          <p:spPr>
            <a:xfrm>
              <a:off x="9229433" y="4060324"/>
              <a:ext cx="26127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Data = IP Header + TCP Header + Application Payload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3396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31" t="3779" r="2025" b="4039"/>
          <a:stretch/>
        </p:blipFill>
        <p:spPr>
          <a:xfrm>
            <a:off x="1148316" y="1435395"/>
            <a:ext cx="9771321" cy="5039833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F1EDF326-0536-4572-941D-E3C40E182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63" y="315138"/>
            <a:ext cx="10450511" cy="11557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Data</a:t>
            </a:r>
            <a:r>
              <a:rPr lang="en-US" dirty="0"/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Encapsulation</a:t>
            </a:r>
          </a:p>
        </p:txBody>
      </p:sp>
    </p:spTree>
    <p:extLst>
      <p:ext uri="{BB962C8B-B14F-4D97-AF65-F5344CB8AC3E}">
        <p14:creationId xmlns:p14="http://schemas.microsoft.com/office/powerpoint/2010/main" val="4124343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175" y="1679944"/>
            <a:ext cx="10467975" cy="4727280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F1EDF326-0536-4572-941D-E3C40E182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817" y="315620"/>
            <a:ext cx="10450511" cy="11557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Follows?</a:t>
            </a:r>
          </a:p>
        </p:txBody>
      </p:sp>
    </p:spTree>
    <p:extLst>
      <p:ext uri="{BB962C8B-B14F-4D97-AF65-F5344CB8AC3E}">
        <p14:creationId xmlns:p14="http://schemas.microsoft.com/office/powerpoint/2010/main" val="4151557426"/>
      </p:ext>
    </p:extLst>
  </p:cSld>
  <p:clrMapOvr>
    <a:masterClrMapping/>
  </p:clrMapOvr>
</p:sld>
</file>

<file path=ppt/theme/theme1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22029</TotalTime>
  <Words>488</Words>
  <Application>Microsoft Office PowerPoint</Application>
  <PresentationFormat>Widescreen</PresentationFormat>
  <Paragraphs>186</Paragraphs>
  <Slides>53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8" baseType="lpstr">
      <vt:lpstr>Arial</vt:lpstr>
      <vt:lpstr>B Mitra</vt:lpstr>
      <vt:lpstr>B Nazanin</vt:lpstr>
      <vt:lpstr>B Titr</vt:lpstr>
      <vt:lpstr>Calibri</vt:lpstr>
      <vt:lpstr>Century Gothic</vt:lpstr>
      <vt:lpstr>Courier New</vt:lpstr>
      <vt:lpstr>Helvetica CE 55 Roman</vt:lpstr>
      <vt:lpstr>inherit</vt:lpstr>
      <vt:lpstr>IRANSans</vt:lpstr>
      <vt:lpstr>Tahoma</vt:lpstr>
      <vt:lpstr>Times New Roman</vt:lpstr>
      <vt:lpstr>Wingdings</vt:lpstr>
      <vt:lpstr>Wingdings 3</vt:lpstr>
      <vt:lpstr>1_Wisp</vt:lpstr>
      <vt:lpstr>PowerPoint Presentation</vt:lpstr>
      <vt:lpstr>PowerPoint Presentation</vt:lpstr>
      <vt:lpstr>فهرست مطالب</vt:lpstr>
      <vt:lpstr>PowerPoint Presentation</vt:lpstr>
      <vt:lpstr>فهرست مطالب بخش</vt:lpstr>
      <vt:lpstr>Model TCP/IP</vt:lpstr>
      <vt:lpstr>Data Encapsulation</vt:lpstr>
      <vt:lpstr>Data Encapsulation</vt:lpstr>
      <vt:lpstr>What Follows?</vt:lpstr>
      <vt:lpstr>Wireshark Display </vt:lpstr>
      <vt:lpstr>Bit, Nibble, Byte and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فهرست مطالب بخش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فهرست مطالب بخش</vt:lpstr>
      <vt:lpstr>PowerPoint Presentation</vt:lpstr>
      <vt:lpstr>PowerPoint Presentation</vt:lpstr>
      <vt:lpstr>PowerPoint Presentation</vt:lpstr>
      <vt:lpstr>فهرست مطالب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Tina</dc:creator>
  <cp:lastModifiedBy>Asus</cp:lastModifiedBy>
  <cp:revision>913</cp:revision>
  <dcterms:created xsi:type="dcterms:W3CDTF">2014-01-10T19:37:16Z</dcterms:created>
  <dcterms:modified xsi:type="dcterms:W3CDTF">2024-10-08T08:31:42Z</dcterms:modified>
</cp:coreProperties>
</file>